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57" r:id="rId1"/>
  </p:sldMasterIdLst>
  <p:notesMasterIdLst>
    <p:notesMasterId r:id="rId21"/>
  </p:notesMasterIdLst>
  <p:sldIdLst>
    <p:sldId id="256" r:id="rId2"/>
    <p:sldId id="3437" r:id="rId3"/>
    <p:sldId id="257" r:id="rId4"/>
    <p:sldId id="3469" r:id="rId5"/>
    <p:sldId id="3440" r:id="rId6"/>
    <p:sldId id="3441" r:id="rId7"/>
    <p:sldId id="3445" r:id="rId8"/>
    <p:sldId id="3446" r:id="rId9"/>
    <p:sldId id="3444" r:id="rId10"/>
    <p:sldId id="3443" r:id="rId11"/>
    <p:sldId id="3448" r:id="rId12"/>
    <p:sldId id="3484" r:id="rId13"/>
    <p:sldId id="3485" r:id="rId14"/>
    <p:sldId id="3486" r:id="rId15"/>
    <p:sldId id="3481" r:id="rId16"/>
    <p:sldId id="3468" r:id="rId17"/>
    <p:sldId id="3487" r:id="rId18"/>
    <p:sldId id="3434" r:id="rId19"/>
    <p:sldId id="3483"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3"/>
    <p:restoredTop sz="87791" autoAdjust="0"/>
  </p:normalViewPr>
  <p:slideViewPr>
    <p:cSldViewPr snapToGrid="0" snapToObjects="1">
      <p:cViewPr varScale="1">
        <p:scale>
          <a:sx n="57" d="100"/>
          <a:sy n="57" d="100"/>
        </p:scale>
        <p:origin x="836"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jpeg>
</file>

<file path=ppt/media/image11.jpe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8368F1-91CE-3143-ADDB-5271A649B85E}" type="datetimeFigureOut">
              <a:rPr lang="en-US" smtClean="0"/>
              <a:t>11/8/2023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A761AE-1940-994E-84C6-A158BB47AEB5}" type="slidenum">
              <a:rPr lang="en-US" smtClean="0"/>
              <a:t>‹#›</a:t>
            </a:fld>
            <a:endParaRPr lang="en-US"/>
          </a:p>
        </p:txBody>
      </p:sp>
    </p:spTree>
    <p:extLst>
      <p:ext uri="{BB962C8B-B14F-4D97-AF65-F5344CB8AC3E}">
        <p14:creationId xmlns:p14="http://schemas.microsoft.com/office/powerpoint/2010/main" val="30541074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C64BC0A-6812-5946-9CBE-417396A9023A}" type="datetimeFigureOut">
              <a:rPr lang="en-US" smtClean="0"/>
              <a:t>11/8/2023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BAFAF9-1FEF-6C4E-8CE3-122D85801700}" type="slidenum">
              <a:rPr lang="en-US" smtClean="0"/>
              <a:t>‹#›</a:t>
            </a:fld>
            <a:endParaRPr lang="en-US"/>
          </a:p>
        </p:txBody>
      </p:sp>
    </p:spTree>
    <p:extLst>
      <p:ext uri="{BB962C8B-B14F-4D97-AF65-F5344CB8AC3E}">
        <p14:creationId xmlns:p14="http://schemas.microsoft.com/office/powerpoint/2010/main" val="14100161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C64BC0A-6812-5946-9CBE-417396A9023A}" type="datetimeFigureOut">
              <a:rPr lang="en-US" smtClean="0"/>
              <a:t>11/8/2023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BAFAF9-1FEF-6C4E-8CE3-122D85801700}" type="slidenum">
              <a:rPr lang="en-US" smtClean="0"/>
              <a:t>‹#›</a:t>
            </a:fld>
            <a:endParaRPr lang="en-US"/>
          </a:p>
        </p:txBody>
      </p:sp>
    </p:spTree>
    <p:extLst>
      <p:ext uri="{BB962C8B-B14F-4D97-AF65-F5344CB8AC3E}">
        <p14:creationId xmlns:p14="http://schemas.microsoft.com/office/powerpoint/2010/main" val="2661194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C64BC0A-6812-5946-9CBE-417396A9023A}" type="datetimeFigureOut">
              <a:rPr lang="en-US" smtClean="0"/>
              <a:t>11/8/2023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BAFAF9-1FEF-6C4E-8CE3-122D85801700}" type="slidenum">
              <a:rPr lang="en-US" smtClean="0"/>
              <a:t>‹#›</a:t>
            </a:fld>
            <a:endParaRPr lang="en-US"/>
          </a:p>
        </p:txBody>
      </p:sp>
    </p:spTree>
    <p:extLst>
      <p:ext uri="{BB962C8B-B14F-4D97-AF65-F5344CB8AC3E}">
        <p14:creationId xmlns:p14="http://schemas.microsoft.com/office/powerpoint/2010/main" val="10844977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C64BC0A-6812-5946-9CBE-417396A9023A}" type="datetimeFigureOut">
              <a:rPr lang="en-US" smtClean="0"/>
              <a:t>11/8/2023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BAFAF9-1FEF-6C4E-8CE3-122D85801700}"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053535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C64BC0A-6812-5946-9CBE-417396A9023A}" type="datetimeFigureOut">
              <a:rPr lang="en-US" smtClean="0"/>
              <a:t>11/8/2023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BAFAF9-1FEF-6C4E-8CE3-122D85801700}" type="slidenum">
              <a:rPr lang="en-US" smtClean="0"/>
              <a:t>‹#›</a:t>
            </a:fld>
            <a:endParaRPr lang="en-US"/>
          </a:p>
        </p:txBody>
      </p:sp>
    </p:spTree>
    <p:extLst>
      <p:ext uri="{BB962C8B-B14F-4D97-AF65-F5344CB8AC3E}">
        <p14:creationId xmlns:p14="http://schemas.microsoft.com/office/powerpoint/2010/main" val="27911718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C64BC0A-6812-5946-9CBE-417396A9023A}" type="datetimeFigureOut">
              <a:rPr lang="en-US" smtClean="0"/>
              <a:t>11/8/2023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6BAFAF9-1FEF-6C4E-8CE3-122D85801700}" type="slidenum">
              <a:rPr lang="en-US" smtClean="0"/>
              <a:t>‹#›</a:t>
            </a:fld>
            <a:endParaRPr lang="en-US"/>
          </a:p>
        </p:txBody>
      </p:sp>
    </p:spTree>
    <p:extLst>
      <p:ext uri="{BB962C8B-B14F-4D97-AF65-F5344CB8AC3E}">
        <p14:creationId xmlns:p14="http://schemas.microsoft.com/office/powerpoint/2010/main" val="11724939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C64BC0A-6812-5946-9CBE-417396A9023A}" type="datetimeFigureOut">
              <a:rPr lang="en-US" smtClean="0"/>
              <a:t>11/8/2023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6BAFAF9-1FEF-6C4E-8CE3-122D85801700}" type="slidenum">
              <a:rPr lang="en-US" smtClean="0"/>
              <a:t>‹#›</a:t>
            </a:fld>
            <a:endParaRPr lang="en-US"/>
          </a:p>
        </p:txBody>
      </p:sp>
    </p:spTree>
    <p:extLst>
      <p:ext uri="{BB962C8B-B14F-4D97-AF65-F5344CB8AC3E}">
        <p14:creationId xmlns:p14="http://schemas.microsoft.com/office/powerpoint/2010/main" val="33865648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64BC0A-6812-5946-9CBE-417396A9023A}" type="datetimeFigureOut">
              <a:rPr lang="en-US" smtClean="0"/>
              <a:t>11/8/2023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BAFAF9-1FEF-6C4E-8CE3-122D85801700}" type="slidenum">
              <a:rPr lang="en-US" smtClean="0"/>
              <a:t>‹#›</a:t>
            </a:fld>
            <a:endParaRPr lang="en-US"/>
          </a:p>
        </p:txBody>
      </p:sp>
    </p:spTree>
    <p:extLst>
      <p:ext uri="{BB962C8B-B14F-4D97-AF65-F5344CB8AC3E}">
        <p14:creationId xmlns:p14="http://schemas.microsoft.com/office/powerpoint/2010/main" val="12684418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64BC0A-6812-5946-9CBE-417396A9023A}" type="datetimeFigureOut">
              <a:rPr lang="en-US" smtClean="0"/>
              <a:t>11/8/2023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BAFAF9-1FEF-6C4E-8CE3-122D85801700}" type="slidenum">
              <a:rPr lang="en-US" smtClean="0"/>
              <a:t>‹#›</a:t>
            </a:fld>
            <a:endParaRPr lang="en-US"/>
          </a:p>
        </p:txBody>
      </p:sp>
    </p:spTree>
    <p:extLst>
      <p:ext uri="{BB962C8B-B14F-4D97-AF65-F5344CB8AC3E}">
        <p14:creationId xmlns:p14="http://schemas.microsoft.com/office/powerpoint/2010/main" val="2375736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64BC0A-6812-5946-9CBE-417396A9023A}" type="datetimeFigureOut">
              <a:rPr lang="en-US" smtClean="0"/>
              <a:t>11/8/2023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BAFAF9-1FEF-6C4E-8CE3-122D85801700}" type="slidenum">
              <a:rPr lang="en-US" smtClean="0"/>
              <a:t>‹#›</a:t>
            </a:fld>
            <a:endParaRPr lang="en-US"/>
          </a:p>
        </p:txBody>
      </p:sp>
    </p:spTree>
    <p:extLst>
      <p:ext uri="{BB962C8B-B14F-4D97-AF65-F5344CB8AC3E}">
        <p14:creationId xmlns:p14="http://schemas.microsoft.com/office/powerpoint/2010/main" val="2881514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C64BC0A-6812-5946-9CBE-417396A9023A}" type="datetimeFigureOut">
              <a:rPr lang="en-US" smtClean="0"/>
              <a:t>11/8/2023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BAFAF9-1FEF-6C4E-8CE3-122D85801700}" type="slidenum">
              <a:rPr lang="en-US" smtClean="0"/>
              <a:t>‹#›</a:t>
            </a:fld>
            <a:endParaRPr lang="en-US"/>
          </a:p>
        </p:txBody>
      </p:sp>
    </p:spTree>
    <p:extLst>
      <p:ext uri="{BB962C8B-B14F-4D97-AF65-F5344CB8AC3E}">
        <p14:creationId xmlns:p14="http://schemas.microsoft.com/office/powerpoint/2010/main" val="4109292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C64BC0A-6812-5946-9CBE-417396A9023A}" type="datetimeFigureOut">
              <a:rPr lang="en-US" smtClean="0"/>
              <a:t>11/8/2023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BAFAF9-1FEF-6C4E-8CE3-122D85801700}" type="slidenum">
              <a:rPr lang="en-US" smtClean="0"/>
              <a:t>‹#›</a:t>
            </a:fld>
            <a:endParaRPr lang="en-US"/>
          </a:p>
        </p:txBody>
      </p:sp>
    </p:spTree>
    <p:extLst>
      <p:ext uri="{BB962C8B-B14F-4D97-AF65-F5344CB8AC3E}">
        <p14:creationId xmlns:p14="http://schemas.microsoft.com/office/powerpoint/2010/main" val="1019890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C64BC0A-6812-5946-9CBE-417396A9023A}" type="datetimeFigureOut">
              <a:rPr lang="en-US" smtClean="0"/>
              <a:t>11/8/2023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6BAFAF9-1FEF-6C4E-8CE3-122D85801700}" type="slidenum">
              <a:rPr lang="en-US" smtClean="0"/>
              <a:t>‹#›</a:t>
            </a:fld>
            <a:endParaRPr lang="en-US"/>
          </a:p>
        </p:txBody>
      </p:sp>
    </p:spTree>
    <p:extLst>
      <p:ext uri="{BB962C8B-B14F-4D97-AF65-F5344CB8AC3E}">
        <p14:creationId xmlns:p14="http://schemas.microsoft.com/office/powerpoint/2010/main" val="11852022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C64BC0A-6812-5946-9CBE-417396A9023A}" type="datetimeFigureOut">
              <a:rPr lang="en-US" smtClean="0"/>
              <a:t>11/8/2023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6BAFAF9-1FEF-6C4E-8CE3-122D85801700}" type="slidenum">
              <a:rPr lang="en-US" smtClean="0"/>
              <a:t>‹#›</a:t>
            </a:fld>
            <a:endParaRPr lang="en-US"/>
          </a:p>
        </p:txBody>
      </p:sp>
    </p:spTree>
    <p:extLst>
      <p:ext uri="{BB962C8B-B14F-4D97-AF65-F5344CB8AC3E}">
        <p14:creationId xmlns:p14="http://schemas.microsoft.com/office/powerpoint/2010/main" val="5028533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FC64BC0A-6812-5946-9CBE-417396A9023A}" type="datetimeFigureOut">
              <a:rPr lang="en-US" smtClean="0"/>
              <a:t>11/8/2023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6BAFAF9-1FEF-6C4E-8CE3-122D85801700}" type="slidenum">
              <a:rPr lang="en-US" smtClean="0"/>
              <a:t>‹#›</a:t>
            </a:fld>
            <a:endParaRPr lang="en-US"/>
          </a:p>
        </p:txBody>
      </p:sp>
    </p:spTree>
    <p:extLst>
      <p:ext uri="{BB962C8B-B14F-4D97-AF65-F5344CB8AC3E}">
        <p14:creationId xmlns:p14="http://schemas.microsoft.com/office/powerpoint/2010/main" val="797781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C64BC0A-6812-5946-9CBE-417396A9023A}" type="datetimeFigureOut">
              <a:rPr lang="en-US" smtClean="0"/>
              <a:t>11/8/2023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BAFAF9-1FEF-6C4E-8CE3-122D85801700}" type="slidenum">
              <a:rPr lang="en-US" smtClean="0"/>
              <a:t>‹#›</a:t>
            </a:fld>
            <a:endParaRPr lang="en-US"/>
          </a:p>
        </p:txBody>
      </p:sp>
    </p:spTree>
    <p:extLst>
      <p:ext uri="{BB962C8B-B14F-4D97-AF65-F5344CB8AC3E}">
        <p14:creationId xmlns:p14="http://schemas.microsoft.com/office/powerpoint/2010/main" val="41546116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C64BC0A-6812-5946-9CBE-417396A9023A}" type="datetimeFigureOut">
              <a:rPr lang="en-US" smtClean="0"/>
              <a:t>11/8/2023</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6BAFAF9-1FEF-6C4E-8CE3-122D85801700}" type="slidenum">
              <a:rPr lang="en-US" smtClean="0"/>
              <a:t>‹#›</a:t>
            </a:fld>
            <a:endParaRPr lang="en-US"/>
          </a:p>
        </p:txBody>
      </p:sp>
    </p:spTree>
    <p:extLst>
      <p:ext uri="{BB962C8B-B14F-4D97-AF65-F5344CB8AC3E}">
        <p14:creationId xmlns:p14="http://schemas.microsoft.com/office/powerpoint/2010/main" val="42471491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FC64BC0A-6812-5946-9CBE-417396A9023A}" type="datetimeFigureOut">
              <a:rPr lang="en-US" smtClean="0"/>
              <a:t>11/8/2023</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E6BAFAF9-1FEF-6C4E-8CE3-122D85801700}" type="slidenum">
              <a:rPr lang="en-US" smtClean="0"/>
              <a:t>‹#›</a:t>
            </a:fld>
            <a:endParaRPr lang="en-US"/>
          </a:p>
        </p:txBody>
      </p:sp>
    </p:spTree>
    <p:extLst>
      <p:ext uri="{BB962C8B-B14F-4D97-AF65-F5344CB8AC3E}">
        <p14:creationId xmlns:p14="http://schemas.microsoft.com/office/powerpoint/2010/main" val="3153336708"/>
      </p:ext>
    </p:extLst>
  </p:cSld>
  <p:clrMap bg1="lt1" tx1="dk1" bg2="lt2" tx2="dk2" accent1="accent1" accent2="accent2" accent3="accent3" accent4="accent4" accent5="accent5" accent6="accent6" hlink="hlink" folHlink="folHlink"/>
  <p:sldLayoutIdLst>
    <p:sldLayoutId id="2147483858" r:id="rId1"/>
    <p:sldLayoutId id="2147483859" r:id="rId2"/>
    <p:sldLayoutId id="2147483860" r:id="rId3"/>
    <p:sldLayoutId id="2147483861" r:id="rId4"/>
    <p:sldLayoutId id="2147483862" r:id="rId5"/>
    <p:sldLayoutId id="2147483863" r:id="rId6"/>
    <p:sldLayoutId id="2147483864" r:id="rId7"/>
    <p:sldLayoutId id="2147483865" r:id="rId8"/>
    <p:sldLayoutId id="2147483866" r:id="rId9"/>
    <p:sldLayoutId id="2147483867" r:id="rId10"/>
    <p:sldLayoutId id="2147483868" r:id="rId11"/>
    <p:sldLayoutId id="2147483869" r:id="rId12"/>
    <p:sldLayoutId id="2147483870" r:id="rId13"/>
    <p:sldLayoutId id="2147483871" r:id="rId14"/>
    <p:sldLayoutId id="2147483872" r:id="rId15"/>
    <p:sldLayoutId id="2147483873" r:id="rId16"/>
    <p:sldLayoutId id="2147483874"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8" Type="http://schemas.openxmlformats.org/officeDocument/2006/relationships/image" Target="../media/image26.png"/><Relationship Id="rId13" Type="http://schemas.openxmlformats.org/officeDocument/2006/relationships/image" Target="../media/image31.png"/><Relationship Id="rId3" Type="http://schemas.openxmlformats.org/officeDocument/2006/relationships/image" Target="../media/image8.png"/><Relationship Id="rId7" Type="http://schemas.openxmlformats.org/officeDocument/2006/relationships/image" Target="../media/image25.png"/><Relationship Id="rId12" Type="http://schemas.openxmlformats.org/officeDocument/2006/relationships/image" Target="../media/image30.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4.png"/><Relationship Id="rId11" Type="http://schemas.openxmlformats.org/officeDocument/2006/relationships/image" Target="../media/image29.png"/><Relationship Id="rId5" Type="http://schemas.openxmlformats.org/officeDocument/2006/relationships/image" Target="../media/image23.png"/><Relationship Id="rId10" Type="http://schemas.openxmlformats.org/officeDocument/2006/relationships/image" Target="../media/image28.png"/><Relationship Id="rId4" Type="http://schemas.openxmlformats.org/officeDocument/2006/relationships/image" Target="../media/image22.png"/><Relationship Id="rId9" Type="http://schemas.openxmlformats.org/officeDocument/2006/relationships/image" Target="../media/image27.png"/><Relationship Id="rId14" Type="http://schemas.openxmlformats.org/officeDocument/2006/relationships/image" Target="../media/image32.png"/></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drive.google.com/file/d/12IJX1A8WIqoz6t8GjmRpFl6YuQaWKPjG/view?usp=sharing"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255F7-7833-EC43-88E2-88787F0CBDBF}"/>
              </a:ext>
            </a:extLst>
          </p:cNvPr>
          <p:cNvSpPr>
            <a:spLocks noGrp="1"/>
          </p:cNvSpPr>
          <p:nvPr>
            <p:ph type="ctrTitle"/>
          </p:nvPr>
        </p:nvSpPr>
        <p:spPr>
          <a:xfrm>
            <a:off x="1837639" y="1839427"/>
            <a:ext cx="8689976" cy="1453414"/>
          </a:xfrm>
        </p:spPr>
        <p:txBody>
          <a:bodyPr>
            <a:normAutofit fontScale="90000"/>
          </a:bodyPr>
          <a:lstStyle/>
          <a:p>
            <a:r>
              <a:rPr lang="en-US" dirty="0"/>
              <a:t>Ecommerce sentiment analysis for customers' review</a:t>
            </a:r>
          </a:p>
        </p:txBody>
      </p:sp>
      <p:sp>
        <p:nvSpPr>
          <p:cNvPr id="3" name="Subtitle 2">
            <a:extLst>
              <a:ext uri="{FF2B5EF4-FFF2-40B4-BE49-F238E27FC236}">
                <a16:creationId xmlns:a16="http://schemas.microsoft.com/office/drawing/2014/main" id="{4554386D-9701-8342-8658-248F87F85391}"/>
              </a:ext>
            </a:extLst>
          </p:cNvPr>
          <p:cNvSpPr>
            <a:spLocks noGrp="1"/>
          </p:cNvSpPr>
          <p:nvPr>
            <p:ph type="subTitle" idx="1"/>
          </p:nvPr>
        </p:nvSpPr>
        <p:spPr>
          <a:xfrm>
            <a:off x="1751011" y="3565160"/>
            <a:ext cx="8865653" cy="1036717"/>
          </a:xfrm>
        </p:spPr>
        <p:txBody>
          <a:bodyPr>
            <a:normAutofit fontScale="62500" lnSpcReduction="20000"/>
          </a:bodyPr>
          <a:lstStyle/>
          <a:p>
            <a:endParaRPr lang="en-US" sz="1600" dirty="0"/>
          </a:p>
          <a:p>
            <a:endParaRPr lang="en-US" sz="1600" dirty="0"/>
          </a:p>
          <a:p>
            <a:r>
              <a:rPr lang="en-US" sz="4000" b="1" dirty="0"/>
              <a:t>By sept 2023 internship group 2</a:t>
            </a:r>
          </a:p>
          <a:p>
            <a:endParaRPr lang="en-US" sz="1600" dirty="0"/>
          </a:p>
        </p:txBody>
      </p:sp>
      <p:pic>
        <p:nvPicPr>
          <p:cNvPr id="1026" name="Picture 2" descr="10Alytics logo">
            <a:extLst>
              <a:ext uri="{FF2B5EF4-FFF2-40B4-BE49-F238E27FC236}">
                <a16:creationId xmlns:a16="http://schemas.microsoft.com/office/drawing/2014/main" id="{F623AFAE-2AE7-17E7-5D4E-4E9A7CCC67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21523" y="0"/>
            <a:ext cx="1964319" cy="92402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BB131B30-8135-E6C9-8216-FEE3485B26F0}"/>
              </a:ext>
            </a:extLst>
          </p:cNvPr>
          <p:cNvPicPr>
            <a:picLocks noChangeAspect="1"/>
          </p:cNvPicPr>
          <p:nvPr/>
        </p:nvPicPr>
        <p:blipFill>
          <a:blip r:embed="rId3"/>
          <a:stretch>
            <a:fillRect/>
          </a:stretch>
        </p:blipFill>
        <p:spPr>
          <a:xfrm>
            <a:off x="9239050" y="3100537"/>
            <a:ext cx="1799122" cy="1716508"/>
          </a:xfrm>
          <a:prstGeom prst="rect">
            <a:avLst/>
          </a:prstGeom>
        </p:spPr>
      </p:pic>
      <p:pic>
        <p:nvPicPr>
          <p:cNvPr id="8" name="Picture 7">
            <a:extLst>
              <a:ext uri="{FF2B5EF4-FFF2-40B4-BE49-F238E27FC236}">
                <a16:creationId xmlns:a16="http://schemas.microsoft.com/office/drawing/2014/main" id="{ADFBF119-7DC1-BBE9-C016-D83C337F75FE}"/>
              </a:ext>
            </a:extLst>
          </p:cNvPr>
          <p:cNvPicPr>
            <a:picLocks noChangeAspect="1"/>
          </p:cNvPicPr>
          <p:nvPr/>
        </p:nvPicPr>
        <p:blipFill>
          <a:blip r:embed="rId4"/>
          <a:stretch>
            <a:fillRect/>
          </a:stretch>
        </p:blipFill>
        <p:spPr>
          <a:xfrm>
            <a:off x="376438" y="3052011"/>
            <a:ext cx="1947512" cy="1813560"/>
          </a:xfrm>
          <a:prstGeom prst="rect">
            <a:avLst/>
          </a:prstGeom>
        </p:spPr>
      </p:pic>
      <p:pic>
        <p:nvPicPr>
          <p:cNvPr id="12" name="Picture 11">
            <a:extLst>
              <a:ext uri="{FF2B5EF4-FFF2-40B4-BE49-F238E27FC236}">
                <a16:creationId xmlns:a16="http://schemas.microsoft.com/office/drawing/2014/main" id="{09233E21-221B-E8BC-438A-B2C945008E67}"/>
              </a:ext>
            </a:extLst>
          </p:cNvPr>
          <p:cNvPicPr>
            <a:picLocks noChangeAspect="1"/>
          </p:cNvPicPr>
          <p:nvPr/>
        </p:nvPicPr>
        <p:blipFill>
          <a:blip r:embed="rId5"/>
          <a:stretch>
            <a:fillRect/>
          </a:stretch>
        </p:blipFill>
        <p:spPr>
          <a:xfrm>
            <a:off x="5283066" y="5223708"/>
            <a:ext cx="1799122" cy="1634292"/>
          </a:xfrm>
          <a:prstGeom prst="rect">
            <a:avLst/>
          </a:prstGeom>
        </p:spPr>
      </p:pic>
    </p:spTree>
    <p:extLst>
      <p:ext uri="{BB962C8B-B14F-4D97-AF65-F5344CB8AC3E}">
        <p14:creationId xmlns:p14="http://schemas.microsoft.com/office/powerpoint/2010/main" val="11507127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F5D9E-87F2-6543-9440-1E53D24100C3}"/>
              </a:ext>
            </a:extLst>
          </p:cNvPr>
          <p:cNvSpPr>
            <a:spLocks noGrp="1"/>
          </p:cNvSpPr>
          <p:nvPr>
            <p:ph type="title"/>
          </p:nvPr>
        </p:nvSpPr>
        <p:spPr>
          <a:xfrm>
            <a:off x="913775" y="618517"/>
            <a:ext cx="10364451" cy="873399"/>
          </a:xfrm>
        </p:spPr>
        <p:txBody>
          <a:bodyPr>
            <a:normAutofit fontScale="90000"/>
          </a:bodyPr>
          <a:lstStyle/>
          <a:p>
            <a:pPr algn="l" rtl="0" fontAlgn="base"/>
            <a:br>
              <a:rPr lang="en-US" b="0" i="0" dirty="0">
                <a:solidFill>
                  <a:srgbClr val="000000"/>
                </a:solidFill>
                <a:effectLst/>
                <a:latin typeface="Segoe UI" panose="020B0502040204020203" pitchFamily="34" charset="0"/>
              </a:rPr>
            </a:br>
            <a:endParaRPr lang="en-US" dirty="0"/>
          </a:p>
        </p:txBody>
      </p:sp>
      <p:pic>
        <p:nvPicPr>
          <p:cNvPr id="4" name="Picture 3">
            <a:extLst>
              <a:ext uri="{FF2B5EF4-FFF2-40B4-BE49-F238E27FC236}">
                <a16:creationId xmlns:a16="http://schemas.microsoft.com/office/drawing/2014/main" id="{B4F1F4F7-B614-A76F-5FBF-1B4150B9C22F}"/>
              </a:ext>
            </a:extLst>
          </p:cNvPr>
          <p:cNvPicPr>
            <a:picLocks noChangeAspect="1"/>
          </p:cNvPicPr>
          <p:nvPr/>
        </p:nvPicPr>
        <p:blipFill>
          <a:blip r:embed="rId2"/>
          <a:stretch>
            <a:fillRect/>
          </a:stretch>
        </p:blipFill>
        <p:spPr>
          <a:xfrm>
            <a:off x="10717410" y="6149837"/>
            <a:ext cx="1474590" cy="692214"/>
          </a:xfrm>
          <a:prstGeom prst="rect">
            <a:avLst/>
          </a:prstGeom>
        </p:spPr>
      </p:pic>
      <p:pic>
        <p:nvPicPr>
          <p:cNvPr id="7170" name="Picture 2">
            <a:extLst>
              <a:ext uri="{FF2B5EF4-FFF2-40B4-BE49-F238E27FC236}">
                <a16:creationId xmlns:a16="http://schemas.microsoft.com/office/drawing/2014/main" id="{7F53E019-EE7E-3514-E91D-7DD202822B2E}"/>
              </a:ext>
            </a:extLst>
          </p:cNvPr>
          <p:cNvPicPr>
            <a:picLocks noGrp="1" noChangeAspect="1" noChangeArrowheads="1"/>
          </p:cNvPicPr>
          <p:nvPr>
            <p:ph sz="quarter" idx="13"/>
          </p:nvPr>
        </p:nvPicPr>
        <p:blipFill>
          <a:blip r:embed="rId3">
            <a:extLst>
              <a:ext uri="{28A0092B-C50C-407E-A947-70E740481C1C}">
                <a14:useLocalDpi xmlns:a14="http://schemas.microsoft.com/office/drawing/2010/main" val="0"/>
              </a:ext>
            </a:extLst>
          </a:blip>
          <a:srcRect/>
          <a:stretch>
            <a:fillRect/>
          </a:stretch>
        </p:blipFill>
        <p:spPr bwMode="auto">
          <a:xfrm>
            <a:off x="580724" y="259881"/>
            <a:ext cx="11306476" cy="553132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B27C6928-CA7E-D418-BA7B-138430E2E60F}"/>
              </a:ext>
            </a:extLst>
          </p:cNvPr>
          <p:cNvSpPr txBox="1"/>
          <p:nvPr/>
        </p:nvSpPr>
        <p:spPr>
          <a:xfrm>
            <a:off x="913775" y="5791201"/>
            <a:ext cx="9606638" cy="923330"/>
          </a:xfrm>
          <a:prstGeom prst="rect">
            <a:avLst/>
          </a:prstGeom>
          <a:noFill/>
        </p:spPr>
        <p:txBody>
          <a:bodyPr wrap="square">
            <a:spAutoFit/>
          </a:bodyPr>
          <a:lstStyle/>
          <a:p>
            <a:r>
              <a:rPr lang="en-US" dirty="0"/>
              <a:t>Insight: </a:t>
            </a:r>
            <a:br>
              <a:rPr lang="en-US" dirty="0"/>
            </a:br>
            <a:r>
              <a:rPr lang="en-US" dirty="0"/>
              <a:t>Review text length is rightly skewed with customers usually review length usually falling between 0 and 60 letters count. </a:t>
            </a:r>
          </a:p>
        </p:txBody>
      </p:sp>
    </p:spTree>
    <p:extLst>
      <p:ext uri="{BB962C8B-B14F-4D97-AF65-F5344CB8AC3E}">
        <p14:creationId xmlns:p14="http://schemas.microsoft.com/office/powerpoint/2010/main" val="5671089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F5D9E-87F2-6543-9440-1E53D24100C3}"/>
              </a:ext>
            </a:extLst>
          </p:cNvPr>
          <p:cNvSpPr>
            <a:spLocks noGrp="1"/>
          </p:cNvSpPr>
          <p:nvPr>
            <p:ph type="title"/>
          </p:nvPr>
        </p:nvSpPr>
        <p:spPr>
          <a:xfrm>
            <a:off x="913775" y="618517"/>
            <a:ext cx="10364451" cy="697595"/>
          </a:xfrm>
        </p:spPr>
        <p:txBody>
          <a:bodyPr>
            <a:normAutofit fontScale="90000"/>
          </a:bodyPr>
          <a:lstStyle/>
          <a:p>
            <a:pPr algn="l" rtl="0" fontAlgn="base"/>
            <a:br>
              <a:rPr lang="en-US" b="0" i="0" dirty="0">
                <a:solidFill>
                  <a:srgbClr val="000000"/>
                </a:solidFill>
                <a:effectLst/>
                <a:latin typeface="Segoe UI" panose="020B0502040204020203" pitchFamily="34" charset="0"/>
              </a:rPr>
            </a:br>
            <a:endParaRPr lang="en-US" dirty="0"/>
          </a:p>
        </p:txBody>
      </p:sp>
      <p:pic>
        <p:nvPicPr>
          <p:cNvPr id="4" name="Picture 3">
            <a:extLst>
              <a:ext uri="{FF2B5EF4-FFF2-40B4-BE49-F238E27FC236}">
                <a16:creationId xmlns:a16="http://schemas.microsoft.com/office/drawing/2014/main" id="{B4F1F4F7-B614-A76F-5FBF-1B4150B9C22F}"/>
              </a:ext>
            </a:extLst>
          </p:cNvPr>
          <p:cNvPicPr>
            <a:picLocks noChangeAspect="1"/>
          </p:cNvPicPr>
          <p:nvPr/>
        </p:nvPicPr>
        <p:blipFill>
          <a:blip r:embed="rId2"/>
          <a:stretch>
            <a:fillRect/>
          </a:stretch>
        </p:blipFill>
        <p:spPr>
          <a:xfrm>
            <a:off x="10513872" y="6054291"/>
            <a:ext cx="1678127" cy="787760"/>
          </a:xfrm>
          <a:prstGeom prst="rect">
            <a:avLst/>
          </a:prstGeom>
        </p:spPr>
      </p:pic>
      <p:pic>
        <p:nvPicPr>
          <p:cNvPr id="8194" name="Picture 2">
            <a:extLst>
              <a:ext uri="{FF2B5EF4-FFF2-40B4-BE49-F238E27FC236}">
                <a16:creationId xmlns:a16="http://schemas.microsoft.com/office/drawing/2014/main" id="{721387B0-0DC0-926D-82AF-9169F7271322}"/>
              </a:ext>
            </a:extLst>
          </p:cNvPr>
          <p:cNvPicPr>
            <a:picLocks noGrp="1" noChangeAspect="1" noChangeArrowheads="1"/>
          </p:cNvPicPr>
          <p:nvPr>
            <p:ph sz="quarter" idx="13"/>
          </p:nvPr>
        </p:nvPicPr>
        <p:blipFill>
          <a:blip r:embed="rId3">
            <a:extLst>
              <a:ext uri="{28A0092B-C50C-407E-A947-70E740481C1C}">
                <a14:useLocalDpi xmlns:a14="http://schemas.microsoft.com/office/drawing/2010/main" val="0"/>
              </a:ext>
            </a:extLst>
          </a:blip>
          <a:srcRect/>
          <a:stretch>
            <a:fillRect/>
          </a:stretch>
        </p:blipFill>
        <p:spPr bwMode="auto">
          <a:xfrm>
            <a:off x="423512" y="346508"/>
            <a:ext cx="11454063" cy="524611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E4575007-4E0E-9CC1-ADC5-E41DA37FCC31}"/>
              </a:ext>
            </a:extLst>
          </p:cNvPr>
          <p:cNvSpPr txBox="1"/>
          <p:nvPr/>
        </p:nvSpPr>
        <p:spPr>
          <a:xfrm>
            <a:off x="567891" y="5836633"/>
            <a:ext cx="9760016" cy="646331"/>
          </a:xfrm>
          <a:prstGeom prst="rect">
            <a:avLst/>
          </a:prstGeom>
          <a:noFill/>
        </p:spPr>
        <p:txBody>
          <a:bodyPr wrap="square">
            <a:spAutoFit/>
          </a:bodyPr>
          <a:lstStyle/>
          <a:p>
            <a:r>
              <a:rPr lang="en-US" dirty="0"/>
              <a:t>Insight: </a:t>
            </a:r>
            <a:br>
              <a:rPr lang="en-US" dirty="0"/>
            </a:br>
            <a:r>
              <a:rPr lang="en-US" dirty="0"/>
              <a:t>Review word count is rightly skewed with review words less than 20 among all customers. </a:t>
            </a:r>
          </a:p>
        </p:txBody>
      </p:sp>
    </p:spTree>
    <p:extLst>
      <p:ext uri="{BB962C8B-B14F-4D97-AF65-F5344CB8AC3E}">
        <p14:creationId xmlns:p14="http://schemas.microsoft.com/office/powerpoint/2010/main" val="29261966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57E607C4-A0A1-44FA-981D-EA3B813963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08D97526-B9D9-4257-B6A9-9D798897492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C01D538A-E365-69AF-4FE2-A2215B9A6F18}"/>
              </a:ext>
            </a:extLst>
          </p:cNvPr>
          <p:cNvSpPr txBox="1"/>
          <p:nvPr/>
        </p:nvSpPr>
        <p:spPr>
          <a:xfrm>
            <a:off x="3076352" y="139314"/>
            <a:ext cx="6039293" cy="523220"/>
          </a:xfrm>
          <a:prstGeom prst="rect">
            <a:avLst/>
          </a:prstGeom>
          <a:noFill/>
        </p:spPr>
        <p:txBody>
          <a:bodyPr wrap="square" rtlCol="0">
            <a:spAutoFit/>
          </a:bodyPr>
          <a:lstStyle/>
          <a:p>
            <a:pPr algn="ctr"/>
            <a:r>
              <a:rPr lang="en-US" sz="2800" b="1"/>
              <a:t>Word Cloud Review : Positive</a:t>
            </a:r>
            <a:endParaRPr lang="en-US" sz="2800" b="1" dirty="0"/>
          </a:p>
        </p:txBody>
      </p:sp>
      <p:pic>
        <p:nvPicPr>
          <p:cNvPr id="5" name="Picture 4">
            <a:extLst>
              <a:ext uri="{FF2B5EF4-FFF2-40B4-BE49-F238E27FC236}">
                <a16:creationId xmlns:a16="http://schemas.microsoft.com/office/drawing/2014/main" id="{778A453F-10A7-8D5F-5868-9F394C0C7140}"/>
              </a:ext>
            </a:extLst>
          </p:cNvPr>
          <p:cNvPicPr>
            <a:picLocks noChangeAspect="1"/>
          </p:cNvPicPr>
          <p:nvPr/>
        </p:nvPicPr>
        <p:blipFill>
          <a:blip r:embed="rId3"/>
          <a:stretch>
            <a:fillRect/>
          </a:stretch>
        </p:blipFill>
        <p:spPr>
          <a:xfrm>
            <a:off x="10436728" y="149401"/>
            <a:ext cx="1676545" cy="786452"/>
          </a:xfrm>
          <a:prstGeom prst="rect">
            <a:avLst/>
          </a:prstGeom>
        </p:spPr>
      </p:pic>
      <p:pic>
        <p:nvPicPr>
          <p:cNvPr id="2" name="Picture 1">
            <a:extLst>
              <a:ext uri="{FF2B5EF4-FFF2-40B4-BE49-F238E27FC236}">
                <a16:creationId xmlns:a16="http://schemas.microsoft.com/office/drawing/2014/main" id="{2C61F5E1-C73D-EBF9-4283-2514B8B94247}"/>
              </a:ext>
            </a:extLst>
          </p:cNvPr>
          <p:cNvPicPr>
            <a:picLocks noChangeAspect="1"/>
          </p:cNvPicPr>
          <p:nvPr/>
        </p:nvPicPr>
        <p:blipFill>
          <a:blip r:embed="rId4"/>
          <a:stretch>
            <a:fillRect/>
          </a:stretch>
        </p:blipFill>
        <p:spPr>
          <a:xfrm>
            <a:off x="78727" y="848299"/>
            <a:ext cx="12034545" cy="6009701"/>
          </a:xfrm>
          <a:prstGeom prst="rect">
            <a:avLst/>
          </a:prstGeom>
        </p:spPr>
      </p:pic>
    </p:spTree>
    <p:extLst>
      <p:ext uri="{BB962C8B-B14F-4D97-AF65-F5344CB8AC3E}">
        <p14:creationId xmlns:p14="http://schemas.microsoft.com/office/powerpoint/2010/main" val="3000152175"/>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57E607C4-A0A1-44FA-981D-EA3B813963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08D97526-B9D9-4257-B6A9-9D798897492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C01D538A-E365-69AF-4FE2-A2215B9A6F18}"/>
              </a:ext>
            </a:extLst>
          </p:cNvPr>
          <p:cNvSpPr txBox="1"/>
          <p:nvPr/>
        </p:nvSpPr>
        <p:spPr>
          <a:xfrm>
            <a:off x="2874708" y="76065"/>
            <a:ext cx="6039293" cy="523220"/>
          </a:xfrm>
          <a:prstGeom prst="rect">
            <a:avLst/>
          </a:prstGeom>
          <a:noFill/>
        </p:spPr>
        <p:txBody>
          <a:bodyPr wrap="square" rtlCol="0">
            <a:spAutoFit/>
          </a:bodyPr>
          <a:lstStyle/>
          <a:p>
            <a:pPr algn="ctr"/>
            <a:r>
              <a:rPr lang="en-US" sz="2800" b="1" dirty="0"/>
              <a:t>Word Cloud Review : Neutral</a:t>
            </a:r>
          </a:p>
        </p:txBody>
      </p:sp>
      <p:pic>
        <p:nvPicPr>
          <p:cNvPr id="4" name="Picture 3">
            <a:extLst>
              <a:ext uri="{FF2B5EF4-FFF2-40B4-BE49-F238E27FC236}">
                <a16:creationId xmlns:a16="http://schemas.microsoft.com/office/drawing/2014/main" id="{CD631583-19F8-5FD7-C686-A9338AB14CDC}"/>
              </a:ext>
            </a:extLst>
          </p:cNvPr>
          <p:cNvPicPr>
            <a:picLocks noChangeAspect="1"/>
          </p:cNvPicPr>
          <p:nvPr/>
        </p:nvPicPr>
        <p:blipFill>
          <a:blip r:embed="rId3"/>
          <a:stretch>
            <a:fillRect/>
          </a:stretch>
        </p:blipFill>
        <p:spPr>
          <a:xfrm>
            <a:off x="9780620" y="39963"/>
            <a:ext cx="2284525" cy="807026"/>
          </a:xfrm>
          <a:prstGeom prst="rect">
            <a:avLst/>
          </a:prstGeom>
        </p:spPr>
      </p:pic>
      <p:pic>
        <p:nvPicPr>
          <p:cNvPr id="5" name="Picture 4">
            <a:extLst>
              <a:ext uri="{FF2B5EF4-FFF2-40B4-BE49-F238E27FC236}">
                <a16:creationId xmlns:a16="http://schemas.microsoft.com/office/drawing/2014/main" id="{E62964FD-5393-F14C-4EF1-1EFDC144D477}"/>
              </a:ext>
            </a:extLst>
          </p:cNvPr>
          <p:cNvPicPr>
            <a:picLocks noChangeAspect="1"/>
          </p:cNvPicPr>
          <p:nvPr/>
        </p:nvPicPr>
        <p:blipFill>
          <a:blip r:embed="rId4"/>
          <a:stretch>
            <a:fillRect/>
          </a:stretch>
        </p:blipFill>
        <p:spPr>
          <a:xfrm>
            <a:off x="0" y="744280"/>
            <a:ext cx="12192000" cy="6073758"/>
          </a:xfrm>
          <a:prstGeom prst="rect">
            <a:avLst/>
          </a:prstGeom>
        </p:spPr>
      </p:pic>
    </p:spTree>
    <p:extLst>
      <p:ext uri="{BB962C8B-B14F-4D97-AF65-F5344CB8AC3E}">
        <p14:creationId xmlns:p14="http://schemas.microsoft.com/office/powerpoint/2010/main" val="1331573259"/>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57E607C4-A0A1-44FA-981D-EA3B813963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08D97526-B9D9-4257-B6A9-9D798897492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C01D538A-E365-69AF-4FE2-A2215B9A6F18}"/>
              </a:ext>
            </a:extLst>
          </p:cNvPr>
          <p:cNvSpPr txBox="1"/>
          <p:nvPr/>
        </p:nvSpPr>
        <p:spPr>
          <a:xfrm>
            <a:off x="3056859" y="196840"/>
            <a:ext cx="6039293" cy="523220"/>
          </a:xfrm>
          <a:prstGeom prst="rect">
            <a:avLst/>
          </a:prstGeom>
          <a:noFill/>
        </p:spPr>
        <p:txBody>
          <a:bodyPr wrap="square" rtlCol="0">
            <a:spAutoFit/>
          </a:bodyPr>
          <a:lstStyle/>
          <a:p>
            <a:pPr algn="ctr"/>
            <a:r>
              <a:rPr lang="en-US" sz="2800" b="1" dirty="0"/>
              <a:t>Word Cloud Review : Bad</a:t>
            </a:r>
          </a:p>
        </p:txBody>
      </p:sp>
      <p:pic>
        <p:nvPicPr>
          <p:cNvPr id="5" name="Picture 4">
            <a:extLst>
              <a:ext uri="{FF2B5EF4-FFF2-40B4-BE49-F238E27FC236}">
                <a16:creationId xmlns:a16="http://schemas.microsoft.com/office/drawing/2014/main" id="{0ABFDA85-C1BD-E2BC-8844-4C974713FA0C}"/>
              </a:ext>
            </a:extLst>
          </p:cNvPr>
          <p:cNvPicPr>
            <a:picLocks noChangeAspect="1"/>
          </p:cNvPicPr>
          <p:nvPr/>
        </p:nvPicPr>
        <p:blipFill>
          <a:blip r:embed="rId3"/>
          <a:stretch>
            <a:fillRect/>
          </a:stretch>
        </p:blipFill>
        <p:spPr>
          <a:xfrm>
            <a:off x="10419162" y="-23830"/>
            <a:ext cx="1676545" cy="786452"/>
          </a:xfrm>
          <a:prstGeom prst="rect">
            <a:avLst/>
          </a:prstGeom>
        </p:spPr>
      </p:pic>
      <p:pic>
        <p:nvPicPr>
          <p:cNvPr id="2" name="Picture 1">
            <a:extLst>
              <a:ext uri="{FF2B5EF4-FFF2-40B4-BE49-F238E27FC236}">
                <a16:creationId xmlns:a16="http://schemas.microsoft.com/office/drawing/2014/main" id="{1F8C2160-2723-CAA5-1C9F-1CE99B7F4BDD}"/>
              </a:ext>
            </a:extLst>
          </p:cNvPr>
          <p:cNvPicPr>
            <a:picLocks noChangeAspect="1"/>
          </p:cNvPicPr>
          <p:nvPr/>
        </p:nvPicPr>
        <p:blipFill>
          <a:blip r:embed="rId4"/>
          <a:stretch>
            <a:fillRect/>
          </a:stretch>
        </p:blipFill>
        <p:spPr>
          <a:xfrm>
            <a:off x="138223" y="743890"/>
            <a:ext cx="11876567" cy="6039681"/>
          </a:xfrm>
          <a:prstGeom prst="rect">
            <a:avLst/>
          </a:prstGeom>
        </p:spPr>
      </p:pic>
    </p:spTree>
    <p:extLst>
      <p:ext uri="{BB962C8B-B14F-4D97-AF65-F5344CB8AC3E}">
        <p14:creationId xmlns:p14="http://schemas.microsoft.com/office/powerpoint/2010/main" val="2198119875"/>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15" name="Picture 2">
            <a:extLst>
              <a:ext uri="{FF2B5EF4-FFF2-40B4-BE49-F238E27FC236}">
                <a16:creationId xmlns:a16="http://schemas.microsoft.com/office/drawing/2014/main" id="{B1981535-B5AA-4E0C-ACE5-925CC19B20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id="{BF97D060-AA7E-4411-BA62-28BD1EBD55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9" name="Rectangle 18">
            <a:extLst>
              <a:ext uri="{FF2B5EF4-FFF2-40B4-BE49-F238E27FC236}">
                <a16:creationId xmlns:a16="http://schemas.microsoft.com/office/drawing/2014/main" id="{47155C6E-91BF-431D-9052-685726DFE7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85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29B92EA-70A3-4CD0-A35F-D144D7F0F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4F1F4F7-B614-A76F-5FBF-1B4150B9C22F}"/>
              </a:ext>
            </a:extLst>
          </p:cNvPr>
          <p:cNvPicPr>
            <a:picLocks noChangeAspect="1"/>
          </p:cNvPicPr>
          <p:nvPr/>
        </p:nvPicPr>
        <p:blipFill>
          <a:blip r:embed="rId4"/>
          <a:stretch>
            <a:fillRect/>
          </a:stretch>
        </p:blipFill>
        <p:spPr>
          <a:xfrm>
            <a:off x="10657400" y="6121667"/>
            <a:ext cx="1534599" cy="720384"/>
          </a:xfrm>
          <a:prstGeom prst="rect">
            <a:avLst/>
          </a:prstGeom>
        </p:spPr>
      </p:pic>
      <p:sp>
        <p:nvSpPr>
          <p:cNvPr id="3" name="TextBox 2">
            <a:extLst>
              <a:ext uri="{FF2B5EF4-FFF2-40B4-BE49-F238E27FC236}">
                <a16:creationId xmlns:a16="http://schemas.microsoft.com/office/drawing/2014/main" id="{74A1C1D3-84D8-8E5E-E83D-37D8622E9EF7}"/>
              </a:ext>
            </a:extLst>
          </p:cNvPr>
          <p:cNvSpPr txBox="1"/>
          <p:nvPr/>
        </p:nvSpPr>
        <p:spPr>
          <a:xfrm>
            <a:off x="924025" y="5599067"/>
            <a:ext cx="9403882" cy="646331"/>
          </a:xfrm>
          <a:prstGeom prst="rect">
            <a:avLst/>
          </a:prstGeom>
          <a:noFill/>
        </p:spPr>
        <p:txBody>
          <a:bodyPr wrap="square">
            <a:spAutoFit/>
          </a:bodyPr>
          <a:lstStyle/>
          <a:p>
            <a:r>
              <a:rPr lang="en-US" dirty="0"/>
              <a:t>Insight: Negative view is the lowest with 12% of the analyzed 13,359 reviews, while  positive is 53% and Neutral is 35%. </a:t>
            </a:r>
          </a:p>
        </p:txBody>
      </p:sp>
      <p:pic>
        <p:nvPicPr>
          <p:cNvPr id="2" name="Picture 1">
            <a:extLst>
              <a:ext uri="{FF2B5EF4-FFF2-40B4-BE49-F238E27FC236}">
                <a16:creationId xmlns:a16="http://schemas.microsoft.com/office/drawing/2014/main" id="{1C506689-F983-0C02-BA2D-C7263295FD34}"/>
              </a:ext>
            </a:extLst>
          </p:cNvPr>
          <p:cNvPicPr>
            <a:picLocks noChangeAspect="1"/>
          </p:cNvPicPr>
          <p:nvPr/>
        </p:nvPicPr>
        <p:blipFill>
          <a:blip r:embed="rId5"/>
          <a:stretch>
            <a:fillRect/>
          </a:stretch>
        </p:blipFill>
        <p:spPr>
          <a:xfrm>
            <a:off x="477012" y="232261"/>
            <a:ext cx="11237976" cy="5259524"/>
          </a:xfrm>
          <a:prstGeom prst="rect">
            <a:avLst/>
          </a:prstGeom>
        </p:spPr>
      </p:pic>
    </p:spTree>
    <p:extLst>
      <p:ext uri="{BB962C8B-B14F-4D97-AF65-F5344CB8AC3E}">
        <p14:creationId xmlns:p14="http://schemas.microsoft.com/office/powerpoint/2010/main" val="15462752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4D4DD4CF-9732-4771-98FE-77886DC91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blue squares with white text&#10;&#10;Description automatically generated">
            <a:extLst>
              <a:ext uri="{FF2B5EF4-FFF2-40B4-BE49-F238E27FC236}">
                <a16:creationId xmlns:a16="http://schemas.microsoft.com/office/drawing/2014/main" id="{665B0822-A7E1-437E-FAB7-F5AD136D3B98}"/>
              </a:ext>
            </a:extLst>
          </p:cNvPr>
          <p:cNvPicPr>
            <a:picLocks noChangeAspect="1"/>
          </p:cNvPicPr>
          <p:nvPr/>
        </p:nvPicPr>
        <p:blipFill rotWithShape="1">
          <a:blip r:embed="rId2"/>
          <a:srcRect l="1466" r="8288"/>
          <a:stretch/>
        </p:blipFill>
        <p:spPr>
          <a:xfrm>
            <a:off x="1" y="10"/>
            <a:ext cx="7479160" cy="6857990"/>
          </a:xfrm>
          <a:prstGeom prst="rect">
            <a:avLst/>
          </a:prstGeom>
        </p:spPr>
      </p:pic>
      <p:sp>
        <p:nvSpPr>
          <p:cNvPr id="20" name="Rectangle 19">
            <a:extLst>
              <a:ext uri="{FF2B5EF4-FFF2-40B4-BE49-F238E27FC236}">
                <a16:creationId xmlns:a16="http://schemas.microsoft.com/office/drawing/2014/main" id="{A2861A9C-C970-4FFE-B67C-222B6F5732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791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D2FDF82E-EBD8-4EC5-AD10-CD9E70EE8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9080CAF2-338D-E49E-85CF-8A1FC5AB78D1}"/>
              </a:ext>
            </a:extLst>
          </p:cNvPr>
          <p:cNvSpPr/>
          <p:nvPr/>
        </p:nvSpPr>
        <p:spPr>
          <a:xfrm>
            <a:off x="8196408" y="640831"/>
            <a:ext cx="3352128" cy="1573863"/>
          </a:xfrm>
          <a:prstGeom prst="rect">
            <a:avLst/>
          </a:prstGeom>
        </p:spPr>
        <p:txBody>
          <a:bodyPr vert="horz" lIns="91440" tIns="45720" rIns="91440" bIns="45720" rtlCol="0" anchor="ctr">
            <a:normAutofit/>
            <a:scene3d>
              <a:camera prst="orthographicFront"/>
              <a:lightRig rig="harsh" dir="t"/>
            </a:scene3d>
            <a:sp3d extrusionH="57150" prstMaterial="matte">
              <a:bevelT w="63500" h="12700" prst="angle"/>
              <a:contourClr>
                <a:schemeClr val="bg1">
                  <a:lumMod val="65000"/>
                </a:schemeClr>
              </a:contourClr>
            </a:sp3d>
          </a:bodyPr>
          <a:lstStyle/>
          <a:p>
            <a:pPr defTabSz="914400">
              <a:lnSpc>
                <a:spcPct val="90000"/>
              </a:lnSpc>
              <a:spcBef>
                <a:spcPct val="0"/>
              </a:spcBef>
              <a:spcAft>
                <a:spcPts val="600"/>
              </a:spcAft>
            </a:pPr>
            <a:r>
              <a:rPr lang="en-US" sz="3600" b="1" cap="all" dirty="0">
                <a:ln/>
                <a:latin typeface="+mj-lt"/>
                <a:ea typeface="+mj-ea"/>
                <a:cs typeface="+mj-cs"/>
              </a:rPr>
              <a:t>Sentiment Model</a:t>
            </a:r>
            <a:endParaRPr lang="en-US" sz="3600" b="1" cap="all" spc="0" dirty="0">
              <a:ln/>
              <a:latin typeface="+mj-lt"/>
              <a:ea typeface="+mj-ea"/>
              <a:cs typeface="+mj-cs"/>
            </a:endParaRPr>
          </a:p>
        </p:txBody>
      </p:sp>
      <p:sp>
        <p:nvSpPr>
          <p:cNvPr id="11" name="TextBox 10">
            <a:extLst>
              <a:ext uri="{FF2B5EF4-FFF2-40B4-BE49-F238E27FC236}">
                <a16:creationId xmlns:a16="http://schemas.microsoft.com/office/drawing/2014/main" id="{902EB955-B7A5-A914-C010-9835571C0350}"/>
              </a:ext>
            </a:extLst>
          </p:cNvPr>
          <p:cNvSpPr txBox="1"/>
          <p:nvPr/>
        </p:nvSpPr>
        <p:spPr>
          <a:xfrm>
            <a:off x="8196408" y="2367092"/>
            <a:ext cx="3352128" cy="3881309"/>
          </a:xfrm>
          <a:prstGeom prst="rect">
            <a:avLst/>
          </a:prstGeom>
        </p:spPr>
        <p:txBody>
          <a:bodyPr vert="horz" lIns="91440" tIns="45720" rIns="91440" bIns="45720" rtlCol="0">
            <a:normAutofit/>
          </a:bodyPr>
          <a:lstStyle/>
          <a:p>
            <a:pPr indent="-228600" defTabSz="914400">
              <a:lnSpc>
                <a:spcPct val="120000"/>
              </a:lnSpc>
              <a:spcAft>
                <a:spcPts val="600"/>
              </a:spcAft>
              <a:buClr>
                <a:schemeClr val="tx1"/>
              </a:buClr>
              <a:buFont typeface="Arial" panose="020B0604020202020204" pitchFamily="34" charset="0"/>
              <a:buChar char="•"/>
            </a:pPr>
            <a:r>
              <a:rPr lang="en-US" b="1" dirty="0"/>
              <a:t>The diagonal elements (1552 + 1632 + 1609) are the correctly predicted instances by the model and rest are incorrectly classified by the model.</a:t>
            </a:r>
          </a:p>
        </p:txBody>
      </p:sp>
      <p:pic>
        <p:nvPicPr>
          <p:cNvPr id="4" name="Picture 3" descr="A logo with text and a circle&#10;&#10;Description automatically generated with medium confidence">
            <a:extLst>
              <a:ext uri="{FF2B5EF4-FFF2-40B4-BE49-F238E27FC236}">
                <a16:creationId xmlns:a16="http://schemas.microsoft.com/office/drawing/2014/main" id="{B4F1F4F7-B614-A76F-5FBF-1B4150B9C22F}"/>
              </a:ext>
            </a:extLst>
          </p:cNvPr>
          <p:cNvPicPr>
            <a:picLocks noChangeAspect="1"/>
          </p:cNvPicPr>
          <p:nvPr/>
        </p:nvPicPr>
        <p:blipFill>
          <a:blip r:embed="rId4"/>
          <a:stretch>
            <a:fillRect/>
          </a:stretch>
        </p:blipFill>
        <p:spPr>
          <a:xfrm>
            <a:off x="10513872" y="6054291"/>
            <a:ext cx="1678127" cy="787760"/>
          </a:xfrm>
          <a:prstGeom prst="rect">
            <a:avLst/>
          </a:prstGeom>
        </p:spPr>
      </p:pic>
    </p:spTree>
    <p:extLst>
      <p:ext uri="{BB962C8B-B14F-4D97-AF65-F5344CB8AC3E}">
        <p14:creationId xmlns:p14="http://schemas.microsoft.com/office/powerpoint/2010/main" val="2551045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E9B3125-1DEF-3EB6-8D13-1F746F1A5711}"/>
              </a:ext>
            </a:extLst>
          </p:cNvPr>
          <p:cNvPicPr>
            <a:picLocks noChangeAspect="1"/>
          </p:cNvPicPr>
          <p:nvPr/>
        </p:nvPicPr>
        <p:blipFill>
          <a:blip r:embed="rId2"/>
          <a:stretch>
            <a:fillRect/>
          </a:stretch>
        </p:blipFill>
        <p:spPr>
          <a:xfrm>
            <a:off x="1501506" y="47745"/>
            <a:ext cx="8742422" cy="420914"/>
          </a:xfrm>
          <a:prstGeom prst="rect">
            <a:avLst/>
          </a:prstGeom>
        </p:spPr>
      </p:pic>
      <p:pic>
        <p:nvPicPr>
          <p:cNvPr id="4" name="Picture 3">
            <a:extLst>
              <a:ext uri="{FF2B5EF4-FFF2-40B4-BE49-F238E27FC236}">
                <a16:creationId xmlns:a16="http://schemas.microsoft.com/office/drawing/2014/main" id="{B4F1F4F7-B614-A76F-5FBF-1B4150B9C22F}"/>
              </a:ext>
            </a:extLst>
          </p:cNvPr>
          <p:cNvPicPr>
            <a:picLocks noChangeAspect="1"/>
          </p:cNvPicPr>
          <p:nvPr/>
        </p:nvPicPr>
        <p:blipFill>
          <a:blip r:embed="rId3"/>
          <a:stretch>
            <a:fillRect/>
          </a:stretch>
        </p:blipFill>
        <p:spPr>
          <a:xfrm>
            <a:off x="11186336" y="-25967"/>
            <a:ext cx="912629" cy="576700"/>
          </a:xfrm>
          <a:prstGeom prst="rect">
            <a:avLst/>
          </a:prstGeom>
        </p:spPr>
      </p:pic>
      <p:pic>
        <p:nvPicPr>
          <p:cNvPr id="5" name="Picture 4">
            <a:extLst>
              <a:ext uri="{FF2B5EF4-FFF2-40B4-BE49-F238E27FC236}">
                <a16:creationId xmlns:a16="http://schemas.microsoft.com/office/drawing/2014/main" id="{098B0FBB-2702-3926-33BB-576F111A4283}"/>
              </a:ext>
            </a:extLst>
          </p:cNvPr>
          <p:cNvPicPr>
            <a:picLocks noChangeAspect="1"/>
          </p:cNvPicPr>
          <p:nvPr/>
        </p:nvPicPr>
        <p:blipFill>
          <a:blip r:embed="rId4"/>
          <a:stretch>
            <a:fillRect/>
          </a:stretch>
        </p:blipFill>
        <p:spPr>
          <a:xfrm>
            <a:off x="7091915" y="500022"/>
            <a:ext cx="4984591" cy="1602178"/>
          </a:xfrm>
          <a:prstGeom prst="rect">
            <a:avLst/>
          </a:prstGeom>
        </p:spPr>
      </p:pic>
      <p:pic>
        <p:nvPicPr>
          <p:cNvPr id="6" name="Picture 5">
            <a:extLst>
              <a:ext uri="{FF2B5EF4-FFF2-40B4-BE49-F238E27FC236}">
                <a16:creationId xmlns:a16="http://schemas.microsoft.com/office/drawing/2014/main" id="{5A6B53A0-373B-F5B2-D36A-51F086A5DCEB}"/>
              </a:ext>
            </a:extLst>
          </p:cNvPr>
          <p:cNvPicPr>
            <a:picLocks noChangeAspect="1"/>
          </p:cNvPicPr>
          <p:nvPr/>
        </p:nvPicPr>
        <p:blipFill>
          <a:blip r:embed="rId5"/>
          <a:stretch>
            <a:fillRect/>
          </a:stretch>
        </p:blipFill>
        <p:spPr>
          <a:xfrm>
            <a:off x="38248" y="2224142"/>
            <a:ext cx="4448692" cy="1268465"/>
          </a:xfrm>
          <a:prstGeom prst="rect">
            <a:avLst/>
          </a:prstGeom>
        </p:spPr>
      </p:pic>
      <p:pic>
        <p:nvPicPr>
          <p:cNvPr id="7" name="Picture 6">
            <a:extLst>
              <a:ext uri="{FF2B5EF4-FFF2-40B4-BE49-F238E27FC236}">
                <a16:creationId xmlns:a16="http://schemas.microsoft.com/office/drawing/2014/main" id="{AD0B1D52-35BC-F892-2BBE-AD23531C2954}"/>
              </a:ext>
            </a:extLst>
          </p:cNvPr>
          <p:cNvPicPr>
            <a:picLocks noChangeAspect="1"/>
          </p:cNvPicPr>
          <p:nvPr/>
        </p:nvPicPr>
        <p:blipFill>
          <a:blip r:embed="rId6"/>
          <a:stretch>
            <a:fillRect/>
          </a:stretch>
        </p:blipFill>
        <p:spPr>
          <a:xfrm>
            <a:off x="6996222" y="2179876"/>
            <a:ext cx="5142899" cy="1268465"/>
          </a:xfrm>
          <a:prstGeom prst="rect">
            <a:avLst/>
          </a:prstGeom>
        </p:spPr>
      </p:pic>
      <p:pic>
        <p:nvPicPr>
          <p:cNvPr id="18" name="Picture 17">
            <a:extLst>
              <a:ext uri="{FF2B5EF4-FFF2-40B4-BE49-F238E27FC236}">
                <a16:creationId xmlns:a16="http://schemas.microsoft.com/office/drawing/2014/main" id="{7A3EA055-6816-9786-9317-F5572A196C97}"/>
              </a:ext>
            </a:extLst>
          </p:cNvPr>
          <p:cNvPicPr>
            <a:picLocks noChangeAspect="1"/>
          </p:cNvPicPr>
          <p:nvPr/>
        </p:nvPicPr>
        <p:blipFill>
          <a:blip r:embed="rId7"/>
          <a:stretch>
            <a:fillRect/>
          </a:stretch>
        </p:blipFill>
        <p:spPr>
          <a:xfrm>
            <a:off x="38248" y="3523969"/>
            <a:ext cx="4448692" cy="1671929"/>
          </a:xfrm>
          <a:prstGeom prst="rect">
            <a:avLst/>
          </a:prstGeom>
        </p:spPr>
      </p:pic>
      <p:pic>
        <p:nvPicPr>
          <p:cNvPr id="8" name="Picture 7">
            <a:extLst>
              <a:ext uri="{FF2B5EF4-FFF2-40B4-BE49-F238E27FC236}">
                <a16:creationId xmlns:a16="http://schemas.microsoft.com/office/drawing/2014/main" id="{257EA252-010B-F7A7-ED41-623431BDA3B2}"/>
              </a:ext>
            </a:extLst>
          </p:cNvPr>
          <p:cNvPicPr>
            <a:picLocks noChangeAspect="1"/>
          </p:cNvPicPr>
          <p:nvPr/>
        </p:nvPicPr>
        <p:blipFill>
          <a:blip r:embed="rId8"/>
          <a:stretch>
            <a:fillRect/>
          </a:stretch>
        </p:blipFill>
        <p:spPr>
          <a:xfrm>
            <a:off x="7137747" y="3470474"/>
            <a:ext cx="4984590" cy="1725424"/>
          </a:xfrm>
          <a:prstGeom prst="rect">
            <a:avLst/>
          </a:prstGeom>
        </p:spPr>
      </p:pic>
      <p:pic>
        <p:nvPicPr>
          <p:cNvPr id="26" name="Picture 25">
            <a:extLst>
              <a:ext uri="{FF2B5EF4-FFF2-40B4-BE49-F238E27FC236}">
                <a16:creationId xmlns:a16="http://schemas.microsoft.com/office/drawing/2014/main" id="{9674D89C-1AA1-CEE8-A5F2-646891CCFC59}"/>
              </a:ext>
            </a:extLst>
          </p:cNvPr>
          <p:cNvPicPr>
            <a:picLocks noChangeAspect="1"/>
          </p:cNvPicPr>
          <p:nvPr/>
        </p:nvPicPr>
        <p:blipFill>
          <a:blip r:embed="rId9"/>
          <a:stretch>
            <a:fillRect/>
          </a:stretch>
        </p:blipFill>
        <p:spPr>
          <a:xfrm>
            <a:off x="0" y="6628714"/>
            <a:ext cx="12192000" cy="292608"/>
          </a:xfrm>
          <a:prstGeom prst="rect">
            <a:avLst/>
          </a:prstGeom>
        </p:spPr>
      </p:pic>
      <p:pic>
        <p:nvPicPr>
          <p:cNvPr id="27" name="Picture 26">
            <a:extLst>
              <a:ext uri="{FF2B5EF4-FFF2-40B4-BE49-F238E27FC236}">
                <a16:creationId xmlns:a16="http://schemas.microsoft.com/office/drawing/2014/main" id="{CD9907E5-84CD-A01F-DAD5-DF4E6042E809}"/>
              </a:ext>
            </a:extLst>
          </p:cNvPr>
          <p:cNvPicPr>
            <a:picLocks noChangeAspect="1"/>
          </p:cNvPicPr>
          <p:nvPr/>
        </p:nvPicPr>
        <p:blipFill>
          <a:blip r:embed="rId10"/>
          <a:stretch>
            <a:fillRect/>
          </a:stretch>
        </p:blipFill>
        <p:spPr>
          <a:xfrm>
            <a:off x="4486941" y="648586"/>
            <a:ext cx="2650806" cy="4521983"/>
          </a:xfrm>
          <a:prstGeom prst="rect">
            <a:avLst/>
          </a:prstGeom>
        </p:spPr>
      </p:pic>
      <p:pic>
        <p:nvPicPr>
          <p:cNvPr id="28" name="Picture 27">
            <a:extLst>
              <a:ext uri="{FF2B5EF4-FFF2-40B4-BE49-F238E27FC236}">
                <a16:creationId xmlns:a16="http://schemas.microsoft.com/office/drawing/2014/main" id="{12BADB2C-9E9C-4E68-5A55-6EC7902C25ED}"/>
              </a:ext>
            </a:extLst>
          </p:cNvPr>
          <p:cNvPicPr>
            <a:picLocks noChangeAspect="1"/>
          </p:cNvPicPr>
          <p:nvPr/>
        </p:nvPicPr>
        <p:blipFill>
          <a:blip r:embed="rId11"/>
          <a:stretch>
            <a:fillRect/>
          </a:stretch>
        </p:blipFill>
        <p:spPr>
          <a:xfrm>
            <a:off x="38248" y="729389"/>
            <a:ext cx="4509065" cy="1566808"/>
          </a:xfrm>
          <a:prstGeom prst="rect">
            <a:avLst/>
          </a:prstGeom>
        </p:spPr>
      </p:pic>
      <p:pic>
        <p:nvPicPr>
          <p:cNvPr id="2" name="Picture 1">
            <a:extLst>
              <a:ext uri="{FF2B5EF4-FFF2-40B4-BE49-F238E27FC236}">
                <a16:creationId xmlns:a16="http://schemas.microsoft.com/office/drawing/2014/main" id="{7648D630-F73B-EEE8-588B-9A57764B6294}"/>
              </a:ext>
            </a:extLst>
          </p:cNvPr>
          <p:cNvPicPr>
            <a:picLocks noChangeAspect="1"/>
          </p:cNvPicPr>
          <p:nvPr/>
        </p:nvPicPr>
        <p:blipFill>
          <a:blip r:embed="rId12"/>
          <a:stretch>
            <a:fillRect/>
          </a:stretch>
        </p:blipFill>
        <p:spPr>
          <a:xfrm>
            <a:off x="23617" y="5183883"/>
            <a:ext cx="4157201" cy="1416570"/>
          </a:xfrm>
          <a:prstGeom prst="rect">
            <a:avLst/>
          </a:prstGeom>
        </p:spPr>
      </p:pic>
      <p:pic>
        <p:nvPicPr>
          <p:cNvPr id="3" name="Picture 2">
            <a:extLst>
              <a:ext uri="{FF2B5EF4-FFF2-40B4-BE49-F238E27FC236}">
                <a16:creationId xmlns:a16="http://schemas.microsoft.com/office/drawing/2014/main" id="{A90A88ED-0BD4-86F8-A222-E1991A3BD366}"/>
              </a:ext>
            </a:extLst>
          </p:cNvPr>
          <p:cNvPicPr>
            <a:picLocks noChangeAspect="1"/>
          </p:cNvPicPr>
          <p:nvPr/>
        </p:nvPicPr>
        <p:blipFill>
          <a:blip r:embed="rId13"/>
          <a:stretch>
            <a:fillRect/>
          </a:stretch>
        </p:blipFill>
        <p:spPr>
          <a:xfrm>
            <a:off x="4180818" y="5183883"/>
            <a:ext cx="4135693" cy="1444831"/>
          </a:xfrm>
          <a:prstGeom prst="rect">
            <a:avLst/>
          </a:prstGeom>
        </p:spPr>
      </p:pic>
      <p:pic>
        <p:nvPicPr>
          <p:cNvPr id="11" name="Picture 10">
            <a:extLst>
              <a:ext uri="{FF2B5EF4-FFF2-40B4-BE49-F238E27FC236}">
                <a16:creationId xmlns:a16="http://schemas.microsoft.com/office/drawing/2014/main" id="{301F7B2B-B6B9-E73B-852C-736A475E4B60}"/>
              </a:ext>
            </a:extLst>
          </p:cNvPr>
          <p:cNvPicPr>
            <a:picLocks noChangeAspect="1"/>
          </p:cNvPicPr>
          <p:nvPr/>
        </p:nvPicPr>
        <p:blipFill>
          <a:blip r:embed="rId14"/>
          <a:stretch>
            <a:fillRect/>
          </a:stretch>
        </p:blipFill>
        <p:spPr>
          <a:xfrm>
            <a:off x="8323389" y="5170570"/>
            <a:ext cx="3868612" cy="1429884"/>
          </a:xfrm>
          <a:prstGeom prst="rect">
            <a:avLst/>
          </a:prstGeom>
        </p:spPr>
      </p:pic>
    </p:spTree>
    <p:extLst>
      <p:ext uri="{BB962C8B-B14F-4D97-AF65-F5344CB8AC3E}">
        <p14:creationId xmlns:p14="http://schemas.microsoft.com/office/powerpoint/2010/main" val="20320862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C4F3C-386B-DD46-9535-B25F57534D98}"/>
              </a:ext>
            </a:extLst>
          </p:cNvPr>
          <p:cNvSpPr>
            <a:spLocks noGrp="1"/>
          </p:cNvSpPr>
          <p:nvPr>
            <p:ph type="title"/>
          </p:nvPr>
        </p:nvSpPr>
        <p:spPr>
          <a:xfrm>
            <a:off x="913149" y="252131"/>
            <a:ext cx="10364451" cy="645688"/>
          </a:xfrm>
        </p:spPr>
        <p:txBody>
          <a:bodyPr/>
          <a:lstStyle/>
          <a:p>
            <a:r>
              <a:rPr lang="en-US" dirty="0"/>
              <a:t>CONCLUSION</a:t>
            </a:r>
          </a:p>
        </p:txBody>
      </p:sp>
      <p:sp>
        <p:nvSpPr>
          <p:cNvPr id="3" name="Content Placeholder 2">
            <a:extLst>
              <a:ext uri="{FF2B5EF4-FFF2-40B4-BE49-F238E27FC236}">
                <a16:creationId xmlns:a16="http://schemas.microsoft.com/office/drawing/2014/main" id="{5280C21E-FA29-FE4F-9F8B-E79DC92D593E}"/>
              </a:ext>
            </a:extLst>
          </p:cNvPr>
          <p:cNvSpPr>
            <a:spLocks noGrp="1"/>
          </p:cNvSpPr>
          <p:nvPr>
            <p:ph sz="quarter" idx="13"/>
          </p:nvPr>
        </p:nvSpPr>
        <p:spPr>
          <a:xfrm>
            <a:off x="913774" y="1069739"/>
            <a:ext cx="10363826" cy="5203470"/>
          </a:xfrm>
        </p:spPr>
        <p:txBody>
          <a:bodyPr>
            <a:normAutofit fontScale="92500" lnSpcReduction="10000"/>
          </a:bodyPr>
          <a:lstStyle/>
          <a:p>
            <a:pPr marL="0" indent="0">
              <a:buNone/>
            </a:pPr>
            <a:r>
              <a:rPr lang="en-US" cap="none" dirty="0"/>
              <a:t> We have developed a sentiment model that can detect confusion with 90% accuracy, indicating a good balance between precision and recall. The model automatically classifies sentiments in reviews, providing valuable insights into customer feedback.</a:t>
            </a:r>
          </a:p>
          <a:p>
            <a:pPr marL="0" indent="0">
              <a:buNone/>
            </a:pPr>
            <a:r>
              <a:rPr lang="en-US" cap="none" dirty="0"/>
              <a:t>Our analysis of monthly sales trends revealed that there is an increase in reviews from the 17th to the 24th day of each month, while reviews dwindle at the beginning and end of the month. This information provides valuable insight into the period of the month when marketing campaigns should be at their peak, which is between 25</a:t>
            </a:r>
            <a:r>
              <a:rPr lang="en-US" cap="none" baseline="30000" dirty="0"/>
              <a:t>th</a:t>
            </a:r>
            <a:r>
              <a:rPr lang="en-US" cap="none" dirty="0"/>
              <a:t> and 16</a:t>
            </a:r>
            <a:r>
              <a:rPr lang="en-US" cap="none" baseline="30000" dirty="0"/>
              <a:t>th</a:t>
            </a:r>
            <a:r>
              <a:rPr lang="en-US" cap="none" dirty="0"/>
              <a:t> of the next month.</a:t>
            </a:r>
          </a:p>
          <a:p>
            <a:pPr marL="0" indent="0">
              <a:buNone/>
            </a:pPr>
            <a:r>
              <a:rPr lang="en-US" cap="none" dirty="0"/>
              <a:t>Our findings indicate that accessories have the most customer interaction, while shoes and video games have similar customer interaction. This trend suggests that these products are the revenue drivers, and campaigns can be targeted at these products.</a:t>
            </a:r>
          </a:p>
          <a:p>
            <a:pPr marL="0" indent="0">
              <a:buNone/>
            </a:pPr>
            <a:r>
              <a:rPr lang="en-US" cap="none" dirty="0"/>
              <a:t>Despite Amazon’s mission statement of being customer-centric and having operational excellence, there is still room for improvement. Negative reviews account for only 12% of the total sentiments analyzed, while positive reviews can still be improved with just 53% of the 13,359 sentiments analyzed.</a:t>
            </a:r>
          </a:p>
          <a:p>
            <a:pPr marL="0" indent="0">
              <a:buNone/>
            </a:pPr>
            <a:r>
              <a:rPr lang="en-US" cap="none" dirty="0">
                <a:hlinkClick r:id="rId2"/>
              </a:rPr>
              <a:t>https://drive.google.com/file/d/12IJX1A8WIqoz6t8GjmRpFl6YuQaWKPjG/view?usp</a:t>
            </a:r>
            <a:r>
              <a:rPr lang="en-US" cap="none">
                <a:hlinkClick r:id="rId2"/>
              </a:rPr>
              <a:t>=sharing</a:t>
            </a:r>
            <a:endParaRPr lang="en-US" cap="none"/>
          </a:p>
          <a:p>
            <a:pPr marL="0" indent="0">
              <a:buNone/>
            </a:pPr>
            <a:endParaRPr lang="en-US" cap="none" dirty="0"/>
          </a:p>
          <a:p>
            <a:pPr marL="0" indent="0">
              <a:buNone/>
            </a:pPr>
            <a:endParaRPr lang="en-US" cap="none" dirty="0"/>
          </a:p>
          <a:p>
            <a:pPr marL="0" indent="0">
              <a:buNone/>
            </a:pPr>
            <a:endParaRPr lang="en-US" dirty="0"/>
          </a:p>
        </p:txBody>
      </p:sp>
      <p:pic>
        <p:nvPicPr>
          <p:cNvPr id="4" name="Picture 3">
            <a:extLst>
              <a:ext uri="{FF2B5EF4-FFF2-40B4-BE49-F238E27FC236}">
                <a16:creationId xmlns:a16="http://schemas.microsoft.com/office/drawing/2014/main" id="{39923D46-05FD-0861-482C-56E3806FDBED}"/>
              </a:ext>
            </a:extLst>
          </p:cNvPr>
          <p:cNvPicPr>
            <a:picLocks noChangeAspect="1"/>
          </p:cNvPicPr>
          <p:nvPr/>
        </p:nvPicPr>
        <p:blipFill>
          <a:blip r:embed="rId3"/>
          <a:stretch>
            <a:fillRect/>
          </a:stretch>
        </p:blipFill>
        <p:spPr>
          <a:xfrm>
            <a:off x="10424143" y="6060557"/>
            <a:ext cx="1534146" cy="720171"/>
          </a:xfrm>
          <a:prstGeom prst="rect">
            <a:avLst/>
          </a:prstGeom>
        </p:spPr>
      </p:pic>
    </p:spTree>
    <p:extLst>
      <p:ext uri="{BB962C8B-B14F-4D97-AF65-F5344CB8AC3E}">
        <p14:creationId xmlns:p14="http://schemas.microsoft.com/office/powerpoint/2010/main" val="27171275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6D58954F-C5AC-4BE0-811D-8DFE18E350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359E835-CE77-4DCC-8EC3-1924094D3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760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Woman editing photograph on computer">
            <a:extLst>
              <a:ext uri="{FF2B5EF4-FFF2-40B4-BE49-F238E27FC236}">
                <a16:creationId xmlns:a16="http://schemas.microsoft.com/office/drawing/2014/main" id="{9104737C-85CA-EDA6-0CD0-F553D75BBCCE}"/>
              </a:ext>
            </a:extLst>
          </p:cNvPr>
          <p:cNvPicPr>
            <a:picLocks noChangeAspect="1"/>
          </p:cNvPicPr>
          <p:nvPr/>
        </p:nvPicPr>
        <p:blipFill rotWithShape="1">
          <a:blip r:embed="rId2"/>
          <a:srcRect l="39225" r="21505" b="-1"/>
          <a:stretch/>
        </p:blipFill>
        <p:spPr>
          <a:xfrm>
            <a:off x="8157374" y="10"/>
            <a:ext cx="4034626" cy="6857990"/>
          </a:xfrm>
          <a:prstGeom prst="rect">
            <a:avLst/>
          </a:prstGeom>
        </p:spPr>
      </p:pic>
      <p:pic>
        <p:nvPicPr>
          <p:cNvPr id="17" name="Picture 16">
            <a:extLst>
              <a:ext uri="{FF2B5EF4-FFF2-40B4-BE49-F238E27FC236}">
                <a16:creationId xmlns:a16="http://schemas.microsoft.com/office/drawing/2014/main" id="{B03B59B5-123A-4DC5-87BD-6D3E22FA650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C2A4BDD0-A3F5-E6DB-6502-9AF4FD231837}"/>
              </a:ext>
            </a:extLst>
          </p:cNvPr>
          <p:cNvSpPr/>
          <p:nvPr/>
        </p:nvSpPr>
        <p:spPr>
          <a:xfrm>
            <a:off x="913776" y="618517"/>
            <a:ext cx="6672886" cy="5622795"/>
          </a:xfrm>
          <a:prstGeom prst="rect">
            <a:avLst/>
          </a:prstGeom>
        </p:spPr>
        <p:txBody>
          <a:bodyPr vert="horz" lIns="91440" tIns="45720" rIns="91440" bIns="45720" rtlCol="0" anchor="ctr">
            <a:normAutofit/>
          </a:bodyPr>
          <a:lstStyle/>
          <a:p>
            <a:pPr algn="ctr" defTabSz="914400">
              <a:lnSpc>
                <a:spcPct val="90000"/>
              </a:lnSpc>
              <a:spcBef>
                <a:spcPct val="0"/>
              </a:spcBef>
              <a:spcAft>
                <a:spcPts val="600"/>
              </a:spcAft>
            </a:pPr>
            <a:r>
              <a:rPr lang="en-US" sz="8800" b="1" cap="all" dirty="0">
                <a:ln w="22225">
                  <a:solidFill>
                    <a:schemeClr val="accent2"/>
                  </a:solidFill>
                  <a:prstDash val="solid"/>
                </a:ln>
                <a:latin typeface="+mj-lt"/>
                <a:ea typeface="+mj-ea"/>
                <a:cs typeface="+mj-cs"/>
              </a:rPr>
              <a:t>Thank you.</a:t>
            </a:r>
            <a:endParaRPr lang="en-US" sz="8800" b="1" cap="all" spc="0" dirty="0">
              <a:ln w="22225">
                <a:solidFill>
                  <a:schemeClr val="accent2"/>
                </a:solidFill>
                <a:prstDash val="solid"/>
              </a:ln>
              <a:latin typeface="+mj-lt"/>
              <a:ea typeface="+mj-ea"/>
              <a:cs typeface="+mj-cs"/>
            </a:endParaRPr>
          </a:p>
        </p:txBody>
      </p:sp>
    </p:spTree>
    <p:extLst>
      <p:ext uri="{BB962C8B-B14F-4D97-AF65-F5344CB8AC3E}">
        <p14:creationId xmlns:p14="http://schemas.microsoft.com/office/powerpoint/2010/main" val="517078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F07B3-7DEE-C749-8C29-335614610AA4}"/>
              </a:ext>
            </a:extLst>
          </p:cNvPr>
          <p:cNvSpPr>
            <a:spLocks noGrp="1"/>
          </p:cNvSpPr>
          <p:nvPr>
            <p:ph type="title"/>
          </p:nvPr>
        </p:nvSpPr>
        <p:spPr>
          <a:xfrm>
            <a:off x="625017" y="268712"/>
            <a:ext cx="10364451" cy="636063"/>
          </a:xfrm>
        </p:spPr>
        <p:txBody>
          <a:bodyPr/>
          <a:lstStyle/>
          <a:p>
            <a:r>
              <a:rPr lang="en-US" dirty="0"/>
              <a:t>introduction</a:t>
            </a:r>
          </a:p>
        </p:txBody>
      </p:sp>
      <p:sp>
        <p:nvSpPr>
          <p:cNvPr id="3" name="Content Placeholder 2">
            <a:extLst>
              <a:ext uri="{FF2B5EF4-FFF2-40B4-BE49-F238E27FC236}">
                <a16:creationId xmlns:a16="http://schemas.microsoft.com/office/drawing/2014/main" id="{3A2618BB-41BD-DD43-B7CB-023B4952A174}"/>
              </a:ext>
            </a:extLst>
          </p:cNvPr>
          <p:cNvSpPr>
            <a:spLocks noGrp="1"/>
          </p:cNvSpPr>
          <p:nvPr>
            <p:ph sz="quarter" idx="13"/>
          </p:nvPr>
        </p:nvSpPr>
        <p:spPr>
          <a:xfrm>
            <a:off x="913774" y="1155032"/>
            <a:ext cx="10363826" cy="4636167"/>
          </a:xfrm>
        </p:spPr>
        <p:txBody>
          <a:bodyPr>
            <a:normAutofit/>
          </a:bodyPr>
          <a:lstStyle/>
          <a:p>
            <a:r>
              <a:rPr lang="en-US" b="0" i="0" cap="none" dirty="0">
                <a:solidFill>
                  <a:srgbClr val="1F2328"/>
                </a:solidFill>
                <a:effectLst/>
                <a:latin typeface="-apple-system"/>
              </a:rPr>
              <a:t>Amazon has a mission to be Earth’s most customer-centric company, Earth’s best employer, and Earth’s safest place to work. </a:t>
            </a:r>
          </a:p>
          <a:p>
            <a:r>
              <a:rPr lang="en-US" b="0" i="0" cap="none" dirty="0">
                <a:solidFill>
                  <a:srgbClr val="1F2328"/>
                </a:solidFill>
                <a:effectLst/>
                <a:latin typeface="-apple-system"/>
              </a:rPr>
              <a:t>The company is guided by four principles: customer obsession rather than competitor focus, passion for invention, commitment to operational excellence, and long-term thinking</a:t>
            </a:r>
          </a:p>
          <a:p>
            <a:r>
              <a:rPr lang="en-US" b="0" i="0" cap="none" dirty="0">
                <a:solidFill>
                  <a:srgbClr val="1F2328"/>
                </a:solidFill>
                <a:effectLst/>
                <a:latin typeface="-apple-system"/>
              </a:rPr>
              <a:t>This project is aimed at offering a comprehensive analysis of sentiment trends across various product categories on this e-commerce  platform. </a:t>
            </a:r>
          </a:p>
          <a:p>
            <a:r>
              <a:rPr lang="en-US" b="0" i="0" cap="none" dirty="0">
                <a:solidFill>
                  <a:srgbClr val="1F2328"/>
                </a:solidFill>
                <a:effectLst/>
                <a:latin typeface="-apple-system"/>
              </a:rPr>
              <a:t>The development of a sentiment analysis model adept at classifying customer reviews into positive, negative, and neutral sentiments</a:t>
            </a:r>
            <a:r>
              <a:rPr lang="en-US" cap="none" dirty="0">
                <a:solidFill>
                  <a:srgbClr val="1F2328"/>
                </a:solidFill>
                <a:latin typeface="-apple-system"/>
              </a:rPr>
              <a:t>. </a:t>
            </a:r>
          </a:p>
          <a:p>
            <a:r>
              <a:rPr lang="en-US" b="0" i="0" cap="none" dirty="0">
                <a:solidFill>
                  <a:srgbClr val="1F2328"/>
                </a:solidFill>
                <a:effectLst/>
                <a:latin typeface="-apple-system"/>
              </a:rPr>
              <a:t>To analy</a:t>
            </a:r>
            <a:r>
              <a:rPr lang="en-US" cap="none" dirty="0">
                <a:solidFill>
                  <a:srgbClr val="1F2328"/>
                </a:solidFill>
                <a:latin typeface="-apple-system"/>
              </a:rPr>
              <a:t>zed if Amazon is committed to its </a:t>
            </a:r>
            <a:r>
              <a:rPr lang="en-US" b="0" i="0" cap="none" dirty="0">
                <a:solidFill>
                  <a:srgbClr val="1F2328"/>
                </a:solidFill>
                <a:effectLst/>
                <a:latin typeface="-apple-system"/>
              </a:rPr>
              <a:t> </a:t>
            </a:r>
            <a:r>
              <a:rPr lang="en-US" cap="none" dirty="0">
                <a:solidFill>
                  <a:srgbClr val="1F2328"/>
                </a:solidFill>
                <a:latin typeface="-apple-system"/>
              </a:rPr>
              <a:t>Mission</a:t>
            </a:r>
            <a:r>
              <a:rPr lang="en-US" b="0" i="0" cap="none" dirty="0">
                <a:solidFill>
                  <a:srgbClr val="1F2328"/>
                </a:solidFill>
                <a:effectLst/>
                <a:latin typeface="-apple-system"/>
              </a:rPr>
              <a:t> statement</a:t>
            </a:r>
            <a:r>
              <a:rPr lang="en-US" cap="none" dirty="0">
                <a:solidFill>
                  <a:srgbClr val="1F2328"/>
                </a:solidFill>
                <a:latin typeface="-apple-system"/>
              </a:rPr>
              <a:t> of being customer-centric and committed to operational excellence.</a:t>
            </a:r>
            <a:endParaRPr lang="en-US" b="0" i="0" cap="none" dirty="0">
              <a:solidFill>
                <a:srgbClr val="1F2328"/>
              </a:solidFill>
              <a:effectLst/>
              <a:latin typeface="-apple-system"/>
            </a:endParaRPr>
          </a:p>
        </p:txBody>
      </p:sp>
      <p:pic>
        <p:nvPicPr>
          <p:cNvPr id="4" name="Picture 3">
            <a:extLst>
              <a:ext uri="{FF2B5EF4-FFF2-40B4-BE49-F238E27FC236}">
                <a16:creationId xmlns:a16="http://schemas.microsoft.com/office/drawing/2014/main" id="{688A0984-36AC-BCD7-B63C-4438EC5FEE92}"/>
              </a:ext>
            </a:extLst>
          </p:cNvPr>
          <p:cNvPicPr>
            <a:picLocks noChangeAspect="1"/>
          </p:cNvPicPr>
          <p:nvPr/>
        </p:nvPicPr>
        <p:blipFill>
          <a:blip r:embed="rId2"/>
          <a:stretch>
            <a:fillRect/>
          </a:stretch>
        </p:blipFill>
        <p:spPr>
          <a:xfrm>
            <a:off x="10058400" y="5702968"/>
            <a:ext cx="2048744" cy="1048706"/>
          </a:xfrm>
          <a:prstGeom prst="rect">
            <a:avLst/>
          </a:prstGeom>
        </p:spPr>
      </p:pic>
    </p:spTree>
    <p:extLst>
      <p:ext uri="{BB962C8B-B14F-4D97-AF65-F5344CB8AC3E}">
        <p14:creationId xmlns:p14="http://schemas.microsoft.com/office/powerpoint/2010/main" val="18006306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C4F3C-386B-DD46-9535-B25F57534D98}"/>
              </a:ext>
            </a:extLst>
          </p:cNvPr>
          <p:cNvSpPr>
            <a:spLocks noGrp="1"/>
          </p:cNvSpPr>
          <p:nvPr>
            <p:ph type="title"/>
          </p:nvPr>
        </p:nvSpPr>
        <p:spPr>
          <a:xfrm>
            <a:off x="913775" y="618517"/>
            <a:ext cx="10364451" cy="1167753"/>
          </a:xfrm>
        </p:spPr>
        <p:txBody>
          <a:bodyPr/>
          <a:lstStyle/>
          <a:p>
            <a:r>
              <a:rPr lang="en-US" dirty="0"/>
              <a:t>Objectives</a:t>
            </a:r>
          </a:p>
        </p:txBody>
      </p:sp>
      <p:sp>
        <p:nvSpPr>
          <p:cNvPr id="3" name="Content Placeholder 2">
            <a:extLst>
              <a:ext uri="{FF2B5EF4-FFF2-40B4-BE49-F238E27FC236}">
                <a16:creationId xmlns:a16="http://schemas.microsoft.com/office/drawing/2014/main" id="{5280C21E-FA29-FE4F-9F8B-E79DC92D593E}"/>
              </a:ext>
            </a:extLst>
          </p:cNvPr>
          <p:cNvSpPr>
            <a:spLocks noGrp="1"/>
          </p:cNvSpPr>
          <p:nvPr>
            <p:ph sz="quarter" idx="13"/>
          </p:nvPr>
        </p:nvSpPr>
        <p:spPr>
          <a:xfrm>
            <a:off x="913774" y="2128451"/>
            <a:ext cx="10363826" cy="3424107"/>
          </a:xfrm>
        </p:spPr>
        <p:txBody>
          <a:bodyPr>
            <a:normAutofit/>
          </a:bodyPr>
          <a:lstStyle/>
          <a:p>
            <a:pPr algn="l">
              <a:buFont typeface="Arial" panose="020B0604020202020204" pitchFamily="34" charset="0"/>
              <a:buChar char="•"/>
            </a:pPr>
            <a:r>
              <a:rPr lang="en-US" b="0" i="0" cap="none" dirty="0">
                <a:solidFill>
                  <a:srgbClr val="1F2328"/>
                </a:solidFill>
                <a:effectLst/>
                <a:latin typeface="-apple-system"/>
              </a:rPr>
              <a:t>To discern sentiment trends across diverse product categories.</a:t>
            </a:r>
          </a:p>
          <a:p>
            <a:pPr algn="l">
              <a:buFont typeface="Arial" panose="020B0604020202020204" pitchFamily="34" charset="0"/>
              <a:buChar char="•"/>
            </a:pPr>
            <a:r>
              <a:rPr lang="en-US" b="0" i="0" cap="none" dirty="0">
                <a:solidFill>
                  <a:srgbClr val="1F2328"/>
                </a:solidFill>
                <a:effectLst/>
                <a:latin typeface="-apple-system"/>
              </a:rPr>
              <a:t>To engineer a robust sentiment analysis model for review classification.</a:t>
            </a:r>
          </a:p>
          <a:p>
            <a:pPr algn="l">
              <a:buFont typeface="Arial" panose="020B0604020202020204" pitchFamily="34" charset="0"/>
              <a:buChar char="•"/>
            </a:pPr>
            <a:r>
              <a:rPr lang="en-US" cap="none" dirty="0"/>
              <a:t>Develop sentiment analysis model to classify reviews as positive, negative, and neutral.</a:t>
            </a:r>
            <a:endParaRPr lang="en-US" i="0" cap="none" dirty="0">
              <a:solidFill>
                <a:srgbClr val="1F2328"/>
              </a:solidFill>
              <a:effectLst/>
              <a:latin typeface="-apple-system"/>
            </a:endParaRPr>
          </a:p>
          <a:p>
            <a:pPr marL="0" indent="0">
              <a:buNone/>
            </a:pPr>
            <a:endParaRPr lang="en-US" dirty="0"/>
          </a:p>
        </p:txBody>
      </p:sp>
      <p:pic>
        <p:nvPicPr>
          <p:cNvPr id="4" name="Picture 3">
            <a:extLst>
              <a:ext uri="{FF2B5EF4-FFF2-40B4-BE49-F238E27FC236}">
                <a16:creationId xmlns:a16="http://schemas.microsoft.com/office/drawing/2014/main" id="{8141A996-E72F-3190-D4AB-FF142745A287}"/>
              </a:ext>
            </a:extLst>
          </p:cNvPr>
          <p:cNvPicPr>
            <a:picLocks noChangeAspect="1"/>
          </p:cNvPicPr>
          <p:nvPr/>
        </p:nvPicPr>
        <p:blipFill>
          <a:blip r:embed="rId2"/>
          <a:stretch>
            <a:fillRect/>
          </a:stretch>
        </p:blipFill>
        <p:spPr>
          <a:xfrm>
            <a:off x="9016652" y="5513996"/>
            <a:ext cx="3090940" cy="1450974"/>
          </a:xfrm>
          <a:prstGeom prst="rect">
            <a:avLst/>
          </a:prstGeom>
        </p:spPr>
      </p:pic>
    </p:spTree>
    <p:extLst>
      <p:ext uri="{BB962C8B-B14F-4D97-AF65-F5344CB8AC3E}">
        <p14:creationId xmlns:p14="http://schemas.microsoft.com/office/powerpoint/2010/main" val="4586109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405EB-E67B-C544-B761-E559FD1C42F8}"/>
              </a:ext>
            </a:extLst>
          </p:cNvPr>
          <p:cNvSpPr>
            <a:spLocks noGrp="1"/>
          </p:cNvSpPr>
          <p:nvPr>
            <p:ph type="title"/>
          </p:nvPr>
        </p:nvSpPr>
        <p:spPr>
          <a:xfrm>
            <a:off x="913149" y="268712"/>
            <a:ext cx="10364451" cy="798089"/>
          </a:xfrm>
        </p:spPr>
        <p:txBody>
          <a:bodyPr/>
          <a:lstStyle/>
          <a:p>
            <a:r>
              <a:rPr lang="en-US" dirty="0"/>
              <a:t>scope</a:t>
            </a:r>
          </a:p>
        </p:txBody>
      </p:sp>
      <p:sp>
        <p:nvSpPr>
          <p:cNvPr id="3" name="Content Placeholder 2">
            <a:extLst>
              <a:ext uri="{FF2B5EF4-FFF2-40B4-BE49-F238E27FC236}">
                <a16:creationId xmlns:a16="http://schemas.microsoft.com/office/drawing/2014/main" id="{16E9BDF8-1458-EC40-9709-FE8756624854}"/>
              </a:ext>
            </a:extLst>
          </p:cNvPr>
          <p:cNvSpPr>
            <a:spLocks noGrp="1"/>
          </p:cNvSpPr>
          <p:nvPr>
            <p:ph sz="quarter" idx="13"/>
          </p:nvPr>
        </p:nvSpPr>
        <p:spPr>
          <a:xfrm>
            <a:off x="827146" y="1453127"/>
            <a:ext cx="10363826" cy="4514536"/>
          </a:xfrm>
        </p:spPr>
        <p:txBody>
          <a:bodyPr>
            <a:normAutofit/>
          </a:bodyPr>
          <a:lstStyle/>
          <a:p>
            <a:r>
              <a:rPr lang="en-US" cap="none" dirty="0"/>
              <a:t>In the data collection and preparation stage, the data engineer is responsible for collecting, cleaning, and preparing the necessary data for analysis. This involves implementing web scraping to gather customer reviews, including text content, ratings, and product categories. The collected data is then cleaned and preprocessed, handling text normalization and removing irrelevant information.</a:t>
            </a:r>
          </a:p>
          <a:p>
            <a:r>
              <a:rPr lang="en-US" cap="none" dirty="0"/>
              <a:t>In the sentiment analysis modeling stage, the data scientist develops a sentiment analysis model using natural language processing (</a:t>
            </a:r>
            <a:r>
              <a:rPr lang="en-US" cap="none" dirty="0" err="1"/>
              <a:t>nlp</a:t>
            </a:r>
            <a:r>
              <a:rPr lang="en-US" cap="none" dirty="0"/>
              <a:t>) techniques and machine learning algorithms. The model is trained and validated using labeled data, aiming for high accuracy in sentiment classification.</a:t>
            </a:r>
          </a:p>
          <a:p>
            <a:r>
              <a:rPr lang="en-US" cap="none" dirty="0"/>
              <a:t>In the report and visualization stage, the business analyst creates visualizations and reports showcasing sentiment trends, highlighting positive and negative aspects of products. The business analyst collaborates with the data scientist to interpret model results and insights.</a:t>
            </a:r>
          </a:p>
          <a:p>
            <a:endParaRPr lang="en-US" cap="none" dirty="0"/>
          </a:p>
          <a:p>
            <a:endParaRPr lang="en-US" dirty="0"/>
          </a:p>
        </p:txBody>
      </p:sp>
      <p:pic>
        <p:nvPicPr>
          <p:cNvPr id="4" name="Picture 3">
            <a:extLst>
              <a:ext uri="{FF2B5EF4-FFF2-40B4-BE49-F238E27FC236}">
                <a16:creationId xmlns:a16="http://schemas.microsoft.com/office/drawing/2014/main" id="{08B998CE-EAC4-B8E0-07D0-13A04A82E9C1}"/>
              </a:ext>
            </a:extLst>
          </p:cNvPr>
          <p:cNvPicPr>
            <a:picLocks noChangeAspect="1"/>
          </p:cNvPicPr>
          <p:nvPr/>
        </p:nvPicPr>
        <p:blipFill>
          <a:blip r:embed="rId2"/>
          <a:stretch>
            <a:fillRect/>
          </a:stretch>
        </p:blipFill>
        <p:spPr>
          <a:xfrm>
            <a:off x="9921957" y="5755906"/>
            <a:ext cx="2121392" cy="995841"/>
          </a:xfrm>
          <a:prstGeom prst="rect">
            <a:avLst/>
          </a:prstGeom>
        </p:spPr>
      </p:pic>
    </p:spTree>
    <p:extLst>
      <p:ext uri="{BB962C8B-B14F-4D97-AF65-F5344CB8AC3E}">
        <p14:creationId xmlns:p14="http://schemas.microsoft.com/office/powerpoint/2010/main" val="39834961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F5D9E-87F2-6543-9440-1E53D24100C3}"/>
              </a:ext>
            </a:extLst>
          </p:cNvPr>
          <p:cNvSpPr>
            <a:spLocks noGrp="1"/>
          </p:cNvSpPr>
          <p:nvPr>
            <p:ph type="title"/>
          </p:nvPr>
        </p:nvSpPr>
        <p:spPr>
          <a:xfrm>
            <a:off x="702019" y="244091"/>
            <a:ext cx="10364451" cy="602932"/>
          </a:xfrm>
        </p:spPr>
        <p:txBody>
          <a:bodyPr>
            <a:normAutofit/>
          </a:bodyPr>
          <a:lstStyle/>
          <a:p>
            <a:r>
              <a:rPr lang="en-US" sz="2000" dirty="0"/>
              <a:t>Methodology</a:t>
            </a:r>
          </a:p>
        </p:txBody>
      </p:sp>
      <p:sp>
        <p:nvSpPr>
          <p:cNvPr id="3" name="Content Placeholder 2">
            <a:extLst>
              <a:ext uri="{FF2B5EF4-FFF2-40B4-BE49-F238E27FC236}">
                <a16:creationId xmlns:a16="http://schemas.microsoft.com/office/drawing/2014/main" id="{4387CA1F-64E1-064E-AB10-D0806FD1956A}"/>
              </a:ext>
            </a:extLst>
          </p:cNvPr>
          <p:cNvSpPr>
            <a:spLocks noGrp="1"/>
          </p:cNvSpPr>
          <p:nvPr>
            <p:ph sz="quarter" idx="13"/>
          </p:nvPr>
        </p:nvSpPr>
        <p:spPr>
          <a:xfrm>
            <a:off x="914400" y="1587446"/>
            <a:ext cx="10363826" cy="3424107"/>
          </a:xfrm>
        </p:spPr>
        <p:txBody>
          <a:bodyPr>
            <a:normAutofit/>
          </a:bodyPr>
          <a:lstStyle/>
          <a:p>
            <a:pPr algn="l">
              <a:buFont typeface="+mj-lt"/>
              <a:buAutoNum type="arabicPeriod"/>
            </a:pPr>
            <a:r>
              <a:rPr lang="en-US" b="0" i="0" cap="none" dirty="0">
                <a:solidFill>
                  <a:srgbClr val="1F2328"/>
                </a:solidFill>
                <a:effectLst/>
                <a:latin typeface="-apple-system"/>
              </a:rPr>
              <a:t>Import necessary python libraries.</a:t>
            </a:r>
          </a:p>
          <a:p>
            <a:pPr algn="l">
              <a:buFont typeface="+mj-lt"/>
              <a:buAutoNum type="arabicPeriod"/>
            </a:pPr>
            <a:r>
              <a:rPr lang="en-US" b="0" i="0" cap="none" dirty="0">
                <a:solidFill>
                  <a:srgbClr val="1F2328"/>
                </a:solidFill>
                <a:effectLst/>
                <a:latin typeface="-apple-system"/>
              </a:rPr>
              <a:t>Load data from </a:t>
            </a:r>
            <a:r>
              <a:rPr lang="en-US" b="0" i="0" cap="none" dirty="0" err="1">
                <a:solidFill>
                  <a:srgbClr val="1F2328"/>
                </a:solidFill>
                <a:effectLst/>
                <a:latin typeface="-apple-system"/>
              </a:rPr>
              <a:t>amazon.Com</a:t>
            </a:r>
            <a:r>
              <a:rPr lang="en-US" b="0" i="0" cap="none" dirty="0">
                <a:solidFill>
                  <a:srgbClr val="1F2328"/>
                </a:solidFill>
                <a:effectLst/>
                <a:latin typeface="-apple-system"/>
              </a:rPr>
              <a:t>.</a:t>
            </a:r>
          </a:p>
          <a:p>
            <a:pPr algn="l">
              <a:buFont typeface="+mj-lt"/>
              <a:buAutoNum type="arabicPeriod"/>
            </a:pPr>
            <a:r>
              <a:rPr lang="en-US" b="0" i="0" cap="none" dirty="0">
                <a:solidFill>
                  <a:srgbClr val="1F2328"/>
                </a:solidFill>
                <a:effectLst/>
                <a:latin typeface="-apple-system"/>
              </a:rPr>
              <a:t>Assess the data's quality and structure.</a:t>
            </a:r>
          </a:p>
          <a:p>
            <a:pPr algn="l">
              <a:buFont typeface="+mj-lt"/>
              <a:buAutoNum type="arabicPeriod"/>
            </a:pPr>
            <a:r>
              <a:rPr lang="en-US" b="0" i="0" cap="none" dirty="0">
                <a:solidFill>
                  <a:srgbClr val="1F2328"/>
                </a:solidFill>
                <a:effectLst/>
                <a:latin typeface="-apple-system"/>
              </a:rPr>
              <a:t>Clean and preprocess the data.</a:t>
            </a:r>
          </a:p>
          <a:p>
            <a:pPr algn="l">
              <a:buFont typeface="+mj-lt"/>
              <a:buAutoNum type="arabicPeriod"/>
            </a:pPr>
            <a:r>
              <a:rPr lang="en-US" b="0" i="0" cap="none" dirty="0">
                <a:solidFill>
                  <a:srgbClr val="1F2328"/>
                </a:solidFill>
                <a:effectLst/>
                <a:latin typeface="-apple-system"/>
              </a:rPr>
              <a:t>Conduct exploratory data analysis (EDA).</a:t>
            </a:r>
          </a:p>
          <a:p>
            <a:pPr algn="l">
              <a:buFont typeface="+mj-lt"/>
              <a:buAutoNum type="arabicPeriod"/>
            </a:pPr>
            <a:r>
              <a:rPr lang="en-US" b="0" i="0" cap="none" dirty="0">
                <a:solidFill>
                  <a:srgbClr val="1F2328"/>
                </a:solidFill>
                <a:effectLst/>
                <a:latin typeface="-apple-system"/>
              </a:rPr>
              <a:t>Implement natural language processing (NLP) techniques for sentiment analysis.</a:t>
            </a:r>
          </a:p>
          <a:p>
            <a:pPr algn="l">
              <a:buFont typeface="+mj-lt"/>
              <a:buAutoNum type="arabicPeriod"/>
            </a:pPr>
            <a:r>
              <a:rPr lang="en-US" b="0" i="0" cap="none" dirty="0">
                <a:solidFill>
                  <a:srgbClr val="1F2328"/>
                </a:solidFill>
                <a:effectLst/>
                <a:latin typeface="-apple-system"/>
              </a:rPr>
              <a:t>Build and evaluate the sentiment classification model.</a:t>
            </a:r>
          </a:p>
          <a:p>
            <a:endParaRPr lang="en-US" dirty="0"/>
          </a:p>
        </p:txBody>
      </p:sp>
      <p:pic>
        <p:nvPicPr>
          <p:cNvPr id="4" name="Picture 3">
            <a:extLst>
              <a:ext uri="{FF2B5EF4-FFF2-40B4-BE49-F238E27FC236}">
                <a16:creationId xmlns:a16="http://schemas.microsoft.com/office/drawing/2014/main" id="{B4F1F4F7-B614-A76F-5FBF-1B4150B9C22F}"/>
              </a:ext>
            </a:extLst>
          </p:cNvPr>
          <p:cNvPicPr>
            <a:picLocks noChangeAspect="1"/>
          </p:cNvPicPr>
          <p:nvPr/>
        </p:nvPicPr>
        <p:blipFill>
          <a:blip r:embed="rId2"/>
          <a:stretch>
            <a:fillRect/>
          </a:stretch>
        </p:blipFill>
        <p:spPr>
          <a:xfrm>
            <a:off x="9101060" y="5391077"/>
            <a:ext cx="3090940" cy="1450974"/>
          </a:xfrm>
          <a:prstGeom prst="rect">
            <a:avLst/>
          </a:prstGeom>
        </p:spPr>
      </p:pic>
    </p:spTree>
    <p:extLst>
      <p:ext uri="{BB962C8B-B14F-4D97-AF65-F5344CB8AC3E}">
        <p14:creationId xmlns:p14="http://schemas.microsoft.com/office/powerpoint/2010/main" val="3896370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15" name="Picture 2">
            <a:extLst>
              <a:ext uri="{FF2B5EF4-FFF2-40B4-BE49-F238E27FC236}">
                <a16:creationId xmlns:a16="http://schemas.microsoft.com/office/drawing/2014/main" id="{B1981535-B5AA-4E0C-ACE5-925CC19B20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id="{BF97D060-AA7E-4411-BA62-28BD1EBD55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9" name="Rectangle 18">
            <a:extLst>
              <a:ext uri="{FF2B5EF4-FFF2-40B4-BE49-F238E27FC236}">
                <a16:creationId xmlns:a16="http://schemas.microsoft.com/office/drawing/2014/main" id="{47155C6E-91BF-431D-9052-685726DFE7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85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29B92EA-70A3-4CD0-A35F-D144D7F0F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7C5AC52-468E-323E-778F-DB77F88D6CD5}"/>
              </a:ext>
            </a:extLst>
          </p:cNvPr>
          <p:cNvPicPr>
            <a:picLocks noChangeAspect="1"/>
          </p:cNvPicPr>
          <p:nvPr/>
        </p:nvPicPr>
        <p:blipFill>
          <a:blip r:embed="rId4"/>
          <a:stretch>
            <a:fillRect/>
          </a:stretch>
        </p:blipFill>
        <p:spPr>
          <a:xfrm>
            <a:off x="643467" y="1302513"/>
            <a:ext cx="10905066" cy="4252974"/>
          </a:xfrm>
          <a:prstGeom prst="rect">
            <a:avLst/>
          </a:prstGeom>
        </p:spPr>
      </p:pic>
      <p:pic>
        <p:nvPicPr>
          <p:cNvPr id="4" name="Picture 3">
            <a:extLst>
              <a:ext uri="{FF2B5EF4-FFF2-40B4-BE49-F238E27FC236}">
                <a16:creationId xmlns:a16="http://schemas.microsoft.com/office/drawing/2014/main" id="{B4F1F4F7-B614-A76F-5FBF-1B4150B9C22F}"/>
              </a:ext>
            </a:extLst>
          </p:cNvPr>
          <p:cNvPicPr>
            <a:picLocks noChangeAspect="1"/>
          </p:cNvPicPr>
          <p:nvPr/>
        </p:nvPicPr>
        <p:blipFill>
          <a:blip r:embed="rId5"/>
          <a:stretch>
            <a:fillRect/>
          </a:stretch>
        </p:blipFill>
        <p:spPr>
          <a:xfrm>
            <a:off x="10657400" y="6121667"/>
            <a:ext cx="1534599" cy="720384"/>
          </a:xfrm>
          <a:prstGeom prst="rect">
            <a:avLst/>
          </a:prstGeom>
        </p:spPr>
      </p:pic>
      <p:sp>
        <p:nvSpPr>
          <p:cNvPr id="3" name="TextBox 2">
            <a:extLst>
              <a:ext uri="{FF2B5EF4-FFF2-40B4-BE49-F238E27FC236}">
                <a16:creationId xmlns:a16="http://schemas.microsoft.com/office/drawing/2014/main" id="{74A1C1D3-84D8-8E5E-E83D-37D8622E9EF7}"/>
              </a:ext>
            </a:extLst>
          </p:cNvPr>
          <p:cNvSpPr txBox="1"/>
          <p:nvPr/>
        </p:nvSpPr>
        <p:spPr>
          <a:xfrm>
            <a:off x="924025" y="5501608"/>
            <a:ext cx="9403882" cy="923330"/>
          </a:xfrm>
          <a:prstGeom prst="rect">
            <a:avLst/>
          </a:prstGeom>
          <a:noFill/>
        </p:spPr>
        <p:txBody>
          <a:bodyPr wrap="square">
            <a:spAutoFit/>
          </a:bodyPr>
          <a:lstStyle/>
          <a:p>
            <a:r>
              <a:rPr lang="en-US" dirty="0"/>
              <a:t>Insight:</a:t>
            </a:r>
          </a:p>
          <a:p>
            <a:r>
              <a:rPr lang="en-US" dirty="0"/>
              <a:t>Accessories has most customer interaction, shoes and video games, the remaining three categories of laptops, smartphones and dresses have similar customer interaction.</a:t>
            </a:r>
          </a:p>
        </p:txBody>
      </p:sp>
    </p:spTree>
    <p:extLst>
      <p:ext uri="{BB962C8B-B14F-4D97-AF65-F5344CB8AC3E}">
        <p14:creationId xmlns:p14="http://schemas.microsoft.com/office/powerpoint/2010/main" val="34527153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4F1F4F7-B614-A76F-5FBF-1B4150B9C22F}"/>
              </a:ext>
            </a:extLst>
          </p:cNvPr>
          <p:cNvPicPr>
            <a:picLocks noChangeAspect="1"/>
          </p:cNvPicPr>
          <p:nvPr/>
        </p:nvPicPr>
        <p:blipFill>
          <a:blip r:embed="rId2"/>
          <a:stretch>
            <a:fillRect/>
          </a:stretch>
        </p:blipFill>
        <p:spPr>
          <a:xfrm>
            <a:off x="10452360" y="6025415"/>
            <a:ext cx="1739640" cy="816636"/>
          </a:xfrm>
          <a:prstGeom prst="rect">
            <a:avLst/>
          </a:prstGeom>
        </p:spPr>
      </p:pic>
      <p:pic>
        <p:nvPicPr>
          <p:cNvPr id="5122" name="Picture 2">
            <a:extLst>
              <a:ext uri="{FF2B5EF4-FFF2-40B4-BE49-F238E27FC236}">
                <a16:creationId xmlns:a16="http://schemas.microsoft.com/office/drawing/2014/main" id="{7E61D075-BB6A-EA25-77B7-9FCC01318342}"/>
              </a:ext>
            </a:extLst>
          </p:cNvPr>
          <p:cNvPicPr>
            <a:picLocks noGrp="1" noChangeAspect="1" noChangeArrowheads="1"/>
          </p:cNvPicPr>
          <p:nvPr>
            <p:ph sz="quarter" idx="13"/>
          </p:nvPr>
        </p:nvPicPr>
        <p:blipFill>
          <a:blip r:embed="rId3">
            <a:extLst>
              <a:ext uri="{28A0092B-C50C-407E-A947-70E740481C1C}">
                <a14:useLocalDpi xmlns:a14="http://schemas.microsoft.com/office/drawing/2010/main" val="0"/>
              </a:ext>
            </a:extLst>
          </a:blip>
          <a:srcRect/>
          <a:stretch>
            <a:fillRect/>
          </a:stretch>
        </p:blipFill>
        <p:spPr bwMode="auto">
          <a:xfrm>
            <a:off x="462013" y="202131"/>
            <a:ext cx="11492564" cy="523614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603B919-81A2-62B4-391A-4210ED9438FA}"/>
              </a:ext>
            </a:extLst>
          </p:cNvPr>
          <p:cNvSpPr txBox="1"/>
          <p:nvPr/>
        </p:nvSpPr>
        <p:spPr>
          <a:xfrm>
            <a:off x="587141" y="5511877"/>
            <a:ext cx="10000648" cy="923330"/>
          </a:xfrm>
          <a:prstGeom prst="rect">
            <a:avLst/>
          </a:prstGeom>
          <a:noFill/>
        </p:spPr>
        <p:txBody>
          <a:bodyPr wrap="square">
            <a:spAutoFit/>
          </a:bodyPr>
          <a:lstStyle/>
          <a:p>
            <a:r>
              <a:rPr lang="en-US" dirty="0"/>
              <a:t>Insight: </a:t>
            </a:r>
            <a:br>
              <a:rPr lang="en-US" dirty="0"/>
            </a:br>
            <a:r>
              <a:rPr lang="en-US" dirty="0"/>
              <a:t>Customer reviews are high around the 17th to 24th days of the months but dwindle at the ending and beginning days of the month. </a:t>
            </a:r>
          </a:p>
        </p:txBody>
      </p:sp>
    </p:spTree>
    <p:extLst>
      <p:ext uri="{BB962C8B-B14F-4D97-AF65-F5344CB8AC3E}">
        <p14:creationId xmlns:p14="http://schemas.microsoft.com/office/powerpoint/2010/main" val="18747231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F5D9E-87F2-6543-9440-1E53D24100C3}"/>
              </a:ext>
            </a:extLst>
          </p:cNvPr>
          <p:cNvSpPr>
            <a:spLocks noGrp="1"/>
          </p:cNvSpPr>
          <p:nvPr>
            <p:ph type="title"/>
          </p:nvPr>
        </p:nvSpPr>
        <p:spPr/>
        <p:txBody>
          <a:bodyPr/>
          <a:lstStyle/>
          <a:p>
            <a:pPr algn="l" rtl="0" fontAlgn="base"/>
            <a:r>
              <a:rPr lang="en-US" sz="1800" b="1" i="0" dirty="0">
                <a:solidFill>
                  <a:srgbClr val="000000"/>
                </a:solidFill>
                <a:effectLst/>
                <a:latin typeface="Segoe UI" panose="020B0502040204020203" pitchFamily="34" charset="0"/>
              </a:rPr>
              <a:t> </a:t>
            </a:r>
            <a:br>
              <a:rPr lang="en-US" b="0" i="0" dirty="0">
                <a:solidFill>
                  <a:srgbClr val="000000"/>
                </a:solidFill>
                <a:effectLst/>
                <a:latin typeface="Segoe UI" panose="020B0502040204020203" pitchFamily="34" charset="0"/>
              </a:rPr>
            </a:br>
            <a:r>
              <a:rPr lang="en-US" dirty="0"/>
              <a:t> </a:t>
            </a:r>
          </a:p>
        </p:txBody>
      </p:sp>
      <p:pic>
        <p:nvPicPr>
          <p:cNvPr id="4" name="Picture 3">
            <a:extLst>
              <a:ext uri="{FF2B5EF4-FFF2-40B4-BE49-F238E27FC236}">
                <a16:creationId xmlns:a16="http://schemas.microsoft.com/office/drawing/2014/main" id="{B4F1F4F7-B614-A76F-5FBF-1B4150B9C22F}"/>
              </a:ext>
            </a:extLst>
          </p:cNvPr>
          <p:cNvPicPr>
            <a:picLocks noChangeAspect="1"/>
          </p:cNvPicPr>
          <p:nvPr/>
        </p:nvPicPr>
        <p:blipFill>
          <a:blip r:embed="rId2"/>
          <a:stretch>
            <a:fillRect/>
          </a:stretch>
        </p:blipFill>
        <p:spPr>
          <a:xfrm>
            <a:off x="10185805" y="5900286"/>
            <a:ext cx="2006194" cy="941764"/>
          </a:xfrm>
          <a:prstGeom prst="rect">
            <a:avLst/>
          </a:prstGeom>
        </p:spPr>
      </p:pic>
      <p:pic>
        <p:nvPicPr>
          <p:cNvPr id="4098" name="Picture 2">
            <a:extLst>
              <a:ext uri="{FF2B5EF4-FFF2-40B4-BE49-F238E27FC236}">
                <a16:creationId xmlns:a16="http://schemas.microsoft.com/office/drawing/2014/main" id="{3DF37158-5034-8BD4-957E-9552B645FF99}"/>
              </a:ext>
            </a:extLst>
          </p:cNvPr>
          <p:cNvPicPr>
            <a:picLocks noGrp="1" noChangeAspect="1" noChangeArrowheads="1"/>
          </p:cNvPicPr>
          <p:nvPr>
            <p:ph sz="quarter" idx="13"/>
          </p:nvPr>
        </p:nvPicPr>
        <p:blipFill>
          <a:blip r:embed="rId3">
            <a:extLst>
              <a:ext uri="{28A0092B-C50C-407E-A947-70E740481C1C}">
                <a14:useLocalDpi xmlns:a14="http://schemas.microsoft.com/office/drawing/2010/main" val="0"/>
              </a:ext>
            </a:extLst>
          </a:blip>
          <a:srcRect/>
          <a:stretch>
            <a:fillRect/>
          </a:stretch>
        </p:blipFill>
        <p:spPr bwMode="auto">
          <a:xfrm>
            <a:off x="394636" y="347513"/>
            <a:ext cx="11261558" cy="496563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868CEF3-82B6-5523-44BB-56EBE80C45B3}"/>
              </a:ext>
            </a:extLst>
          </p:cNvPr>
          <p:cNvSpPr txBox="1"/>
          <p:nvPr/>
        </p:nvSpPr>
        <p:spPr>
          <a:xfrm>
            <a:off x="478567" y="5397069"/>
            <a:ext cx="10710335" cy="923330"/>
          </a:xfrm>
          <a:prstGeom prst="rect">
            <a:avLst/>
          </a:prstGeom>
          <a:noFill/>
        </p:spPr>
        <p:txBody>
          <a:bodyPr wrap="square">
            <a:spAutoFit/>
          </a:bodyPr>
          <a:lstStyle/>
          <a:p>
            <a:r>
              <a:rPr lang="en-US" dirty="0"/>
              <a:t>Insight: </a:t>
            </a:r>
            <a:br>
              <a:rPr lang="en-US" dirty="0"/>
            </a:br>
            <a:r>
              <a:rPr lang="en-US" dirty="0"/>
              <a:t>Most customers rate products highly with high rating for 5 though there are significant rating 1 which represent negative view of products. </a:t>
            </a:r>
          </a:p>
        </p:txBody>
      </p:sp>
    </p:spTree>
    <p:extLst>
      <p:ext uri="{BB962C8B-B14F-4D97-AF65-F5344CB8AC3E}">
        <p14:creationId xmlns:p14="http://schemas.microsoft.com/office/powerpoint/2010/main" val="739467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F5D9E-87F2-6543-9440-1E53D24100C3}"/>
              </a:ext>
            </a:extLst>
          </p:cNvPr>
          <p:cNvSpPr>
            <a:spLocks noGrp="1"/>
          </p:cNvSpPr>
          <p:nvPr>
            <p:ph type="title"/>
          </p:nvPr>
        </p:nvSpPr>
        <p:spPr>
          <a:xfrm>
            <a:off x="913775" y="244750"/>
            <a:ext cx="10364451" cy="1596177"/>
          </a:xfrm>
        </p:spPr>
        <p:txBody>
          <a:bodyPr/>
          <a:lstStyle/>
          <a:p>
            <a:pPr algn="l" rtl="0" fontAlgn="base"/>
            <a:br>
              <a:rPr lang="en-US" b="0" i="0" dirty="0">
                <a:solidFill>
                  <a:srgbClr val="000000"/>
                </a:solidFill>
                <a:effectLst/>
                <a:latin typeface="Segoe UI" panose="020B0502040204020203" pitchFamily="34" charset="0"/>
              </a:rPr>
            </a:br>
            <a:endParaRPr lang="en-US" dirty="0"/>
          </a:p>
        </p:txBody>
      </p:sp>
      <p:pic>
        <p:nvPicPr>
          <p:cNvPr id="4" name="Picture 3">
            <a:extLst>
              <a:ext uri="{FF2B5EF4-FFF2-40B4-BE49-F238E27FC236}">
                <a16:creationId xmlns:a16="http://schemas.microsoft.com/office/drawing/2014/main" id="{B4F1F4F7-B614-A76F-5FBF-1B4150B9C22F}"/>
              </a:ext>
            </a:extLst>
          </p:cNvPr>
          <p:cNvPicPr>
            <a:picLocks noChangeAspect="1"/>
          </p:cNvPicPr>
          <p:nvPr/>
        </p:nvPicPr>
        <p:blipFill>
          <a:blip r:embed="rId2"/>
          <a:stretch>
            <a:fillRect/>
          </a:stretch>
        </p:blipFill>
        <p:spPr>
          <a:xfrm>
            <a:off x="10472862" y="6035039"/>
            <a:ext cx="1719137" cy="807011"/>
          </a:xfrm>
          <a:prstGeom prst="rect">
            <a:avLst/>
          </a:prstGeom>
        </p:spPr>
      </p:pic>
      <p:pic>
        <p:nvPicPr>
          <p:cNvPr id="6146" name="Picture 2">
            <a:extLst>
              <a:ext uri="{FF2B5EF4-FFF2-40B4-BE49-F238E27FC236}">
                <a16:creationId xmlns:a16="http://schemas.microsoft.com/office/drawing/2014/main" id="{112F540A-7212-EC9B-C916-2FEE18357911}"/>
              </a:ext>
            </a:extLst>
          </p:cNvPr>
          <p:cNvPicPr>
            <a:picLocks noGrp="1" noChangeAspect="1" noChangeArrowheads="1"/>
          </p:cNvPicPr>
          <p:nvPr>
            <p:ph sz="quarter" idx="13"/>
          </p:nvPr>
        </p:nvPicPr>
        <p:blipFill>
          <a:blip r:embed="rId3">
            <a:extLst>
              <a:ext uri="{28A0092B-C50C-407E-A947-70E740481C1C}">
                <a14:useLocalDpi xmlns:a14="http://schemas.microsoft.com/office/drawing/2010/main" val="0"/>
              </a:ext>
            </a:extLst>
          </a:blip>
          <a:srcRect/>
          <a:stretch>
            <a:fillRect/>
          </a:stretch>
        </p:blipFill>
        <p:spPr bwMode="auto">
          <a:xfrm>
            <a:off x="693019" y="65491"/>
            <a:ext cx="10895798" cy="50744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6ECD2F1-D798-3AAA-F051-3BEEFF283287}"/>
              </a:ext>
            </a:extLst>
          </p:cNvPr>
          <p:cNvSpPr txBox="1"/>
          <p:nvPr/>
        </p:nvSpPr>
        <p:spPr>
          <a:xfrm>
            <a:off x="827149" y="5256809"/>
            <a:ext cx="10364450" cy="923330"/>
          </a:xfrm>
          <a:prstGeom prst="rect">
            <a:avLst/>
          </a:prstGeom>
          <a:noFill/>
        </p:spPr>
        <p:txBody>
          <a:bodyPr wrap="square">
            <a:spAutoFit/>
          </a:bodyPr>
          <a:lstStyle/>
          <a:p>
            <a:r>
              <a:rPr lang="en-US" dirty="0"/>
              <a:t>Insight: </a:t>
            </a:r>
            <a:br>
              <a:rPr lang="en-US" dirty="0"/>
            </a:br>
            <a:r>
              <a:rPr lang="en-US" dirty="0"/>
              <a:t>The polarity represent sentiment of customers, and this chart buttress the customers positive view of products with the polarity been positively skewed. </a:t>
            </a:r>
          </a:p>
        </p:txBody>
      </p:sp>
    </p:spTree>
    <p:extLst>
      <p:ext uri="{BB962C8B-B14F-4D97-AF65-F5344CB8AC3E}">
        <p14:creationId xmlns:p14="http://schemas.microsoft.com/office/powerpoint/2010/main" val="986445096"/>
      </p:ext>
    </p:extLst>
  </p:cSld>
  <p:clrMapOvr>
    <a:masterClrMapping/>
  </p:clrMapOvr>
</p:sld>
</file>

<file path=ppt/theme/theme1.xml><?xml version="1.0" encoding="utf-8"?>
<a:theme xmlns:a="http://schemas.openxmlformats.org/drawingml/2006/main" name="Drople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{A5315708-0CBB-8247-838B-E1A41BA701EA}tf10001073</Template>
  <TotalTime>2669</TotalTime>
  <Words>812</Words>
  <Application>Microsoft Office PowerPoint</Application>
  <PresentationFormat>Widescreen</PresentationFormat>
  <Paragraphs>51</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-apple-system</vt:lpstr>
      <vt:lpstr>Arial</vt:lpstr>
      <vt:lpstr>Calibri</vt:lpstr>
      <vt:lpstr>Segoe UI</vt:lpstr>
      <vt:lpstr>Tw Cen MT</vt:lpstr>
      <vt:lpstr>Droplet</vt:lpstr>
      <vt:lpstr>Ecommerce sentiment analysis for customers' review</vt:lpstr>
      <vt:lpstr>introduction</vt:lpstr>
      <vt:lpstr>Objectives</vt:lpstr>
      <vt:lpstr>scope</vt:lpstr>
      <vt:lpstr>Methodology</vt:lpstr>
      <vt:lpstr>PowerPoint Presentation</vt:lpstr>
      <vt:lpstr>PowerPoint Presentation</vt:lpstr>
      <vt:lpstr>   </vt:lpstr>
      <vt:lpstr> </vt:lpstr>
      <vt:lpstr> </vt:lpstr>
      <vt:lpstr> </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[Feature Name] Walkthrough</dc:title>
  <dc:creator>Karaleise Wahrmann</dc:creator>
  <cp:lastModifiedBy>Obelema Fubara</cp:lastModifiedBy>
  <cp:revision>29</cp:revision>
  <dcterms:created xsi:type="dcterms:W3CDTF">2020-05-18T08:43:53Z</dcterms:created>
  <dcterms:modified xsi:type="dcterms:W3CDTF">2023-11-08T08:43:31Z</dcterms:modified>
</cp:coreProperties>
</file>

<file path=docProps/thumbnail.jpeg>
</file>